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4" r:id="rId1"/>
  </p:sldMasterIdLst>
  <p:notesMasterIdLst>
    <p:notesMasterId r:id="rId23"/>
  </p:notesMasterIdLst>
  <p:sldIdLst>
    <p:sldId id="256" r:id="rId2"/>
    <p:sldId id="259" r:id="rId3"/>
    <p:sldId id="257" r:id="rId4"/>
    <p:sldId id="273" r:id="rId5"/>
    <p:sldId id="274" r:id="rId6"/>
    <p:sldId id="260" r:id="rId7"/>
    <p:sldId id="261" r:id="rId8"/>
    <p:sldId id="266" r:id="rId9"/>
    <p:sldId id="267" r:id="rId10"/>
    <p:sldId id="268" r:id="rId11"/>
    <p:sldId id="275" r:id="rId12"/>
    <p:sldId id="276" r:id="rId13"/>
    <p:sldId id="269" r:id="rId14"/>
    <p:sldId id="263" r:id="rId15"/>
    <p:sldId id="264" r:id="rId16"/>
    <p:sldId id="262" r:id="rId17"/>
    <p:sldId id="270" r:id="rId18"/>
    <p:sldId id="272" r:id="rId19"/>
    <p:sldId id="278" r:id="rId20"/>
    <p:sldId id="265" r:id="rId21"/>
    <p:sldId id="271" r:id="rId22"/>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A1750D0-1324-456C-83CC-07AA123A717C}" v="7" dt="2021-12-20T13:38:24.784"/>
    <p1510:client id="{3400BFA9-66F6-46A7-8353-C0AEF9A0BDFF}" v="114" dt="2021-12-20T20:22:49.662"/>
    <p1510:client id="{88A1F829-F489-4581-A964-BE51BC418BE3}" v="50" dt="2021-12-19T15:03:37.692"/>
    <p1510:client id="{A21801CD-94B3-46E6-8B7F-FB0D14A449CA}" v="11" dt="2021-12-20T18:25:40.848"/>
    <p1510:client id="{D60737F5-EF5D-4120-802B-2AD9E85A672B}" v="2261" dt="2021-12-18T15:46:55.724"/>
    <p1510:client id="{DC35AD30-8901-4CAC-943F-5B674262F154}" v="7" dt="2021-12-19T15:13:32.538"/>
    <p1510:client id="{FCEDE2C1-D4C0-4138-AD54-021F77DF5AD4}" v="3" dt="2021-12-19T15:00:46.57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9EE9B43-F2A2-400D-B74C-AA3BBD1F7CE6}" type="datetimeFigureOut">
              <a:rPr lang="fr-FR" smtClean="0"/>
              <a:t>20/12/2021</a:t>
            </a:fld>
            <a:endParaRPr lang="fr-F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C9E4568-BBF0-48F7-8359-FCB0E4B90DDC}" type="slidenum">
              <a:rPr lang="fr-FR" smtClean="0"/>
              <a:t>‹N°›</a:t>
            </a:fld>
            <a:endParaRPr lang="fr-FR"/>
          </a:p>
        </p:txBody>
      </p:sp>
    </p:spTree>
    <p:extLst>
      <p:ext uri="{BB962C8B-B14F-4D97-AF65-F5344CB8AC3E}">
        <p14:creationId xmlns:p14="http://schemas.microsoft.com/office/powerpoint/2010/main" val="37991708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7200" baseline="0">
                <a:solidFill>
                  <a:schemeClr val="tx1"/>
                </a:solidFill>
              </a:defRPr>
            </a:lvl1pPr>
          </a:lstStyle>
          <a:p>
            <a:r>
              <a:rPr lang="en-US"/>
              <a:t>Click to edit Master title style</a:t>
            </a:r>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2200" baseline="0">
                <a:solidFill>
                  <a:schemeClr val="tx1">
                    <a:lumMod val="75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DD3201E6-A5E5-4DA1-A312-F263FD6A2DB9}" type="datetime1">
              <a:rPr lang="en-US" smtClean="0"/>
              <a:t>12/20/2021</a:t>
            </a:fld>
            <a:endParaRPr lang="en-US"/>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tx1">
                    <a:lumMod val="65000"/>
                  </a:schemeClr>
                </a:solidFill>
              </a:defRPr>
            </a:lvl1pPr>
          </a:lstStyle>
          <a:p>
            <a:fld id="{4FAB73BC-B049-4115-A692-8D63A059BFB8}" type="slidenum">
              <a:rPr lang="en-US" dirty="0"/>
              <a:pPr/>
              <a:t>‹N°›</a:t>
            </a:fld>
            <a:endParaRPr lang="en-US"/>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67306306"/>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73E76F2-7F20-444C-9A44-6D50339459D6}" type="datetime1">
              <a:rPr lang="en-US" smtClean="0"/>
              <a:t>12/20/2021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dirty="0"/>
              <a:t>‹N°›</a:t>
            </a:fld>
            <a:endParaRPr lang="en-US"/>
          </a:p>
        </p:txBody>
      </p:sp>
    </p:spTree>
    <p:extLst>
      <p:ext uri="{BB962C8B-B14F-4D97-AF65-F5344CB8AC3E}">
        <p14:creationId xmlns:p14="http://schemas.microsoft.com/office/powerpoint/2010/main" val="30599245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8700" y="381000"/>
            <a:ext cx="2476500" cy="589756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2000" y="381000"/>
            <a:ext cx="7734300" cy="58975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A1E9588-B4F5-44B1-B83A-AC331A1D1243}" type="datetime1">
              <a:rPr lang="en-US" smtClean="0"/>
              <a:t>12/20/2021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dirty="0"/>
              <a:t>‹N°›</a:t>
            </a:fld>
            <a:endParaRPr lang="en-US"/>
          </a:p>
        </p:txBody>
      </p:sp>
    </p:spTree>
    <p:extLst>
      <p:ext uri="{BB962C8B-B14F-4D97-AF65-F5344CB8AC3E}">
        <p14:creationId xmlns:p14="http://schemas.microsoft.com/office/powerpoint/2010/main" val="4069990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F189419-5845-4B2C-99A8-FCBB7C96FAE7}" type="datetime1">
              <a:rPr lang="en-US" smtClean="0"/>
              <a:t>12/20/2021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dirty="0"/>
              <a:t>‹N°›</a:t>
            </a:fld>
            <a:endParaRPr lang="en-US"/>
          </a:p>
        </p:txBody>
      </p:sp>
    </p:spTree>
    <p:extLst>
      <p:ext uri="{BB962C8B-B14F-4D97-AF65-F5344CB8AC3E}">
        <p14:creationId xmlns:p14="http://schemas.microsoft.com/office/powerpoint/2010/main" val="30082014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61872" y="758952"/>
            <a:ext cx="9418320" cy="4041648"/>
          </a:xfrm>
        </p:spPr>
        <p:txBody>
          <a:bodyPr anchor="b">
            <a:normAutofit/>
          </a:bodyPr>
          <a:lstStyle>
            <a:lvl1pPr>
              <a:lnSpc>
                <a:spcPct val="85000"/>
              </a:lnSpc>
              <a:defRPr sz="7200" b="0"/>
            </a:lvl1pPr>
          </a:lstStyle>
          <a:p>
            <a:r>
              <a:rPr lang="en-US"/>
              <a:t>Click to edit Master title style</a:t>
            </a:r>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22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C3E8ECC-21AF-48A9-95D1-2F5D46B0AB77}" type="datetime1">
              <a:rPr lang="en-US" smtClean="0"/>
              <a:t>12/20/2021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dirty="0"/>
              <a:t>‹N°›</a:t>
            </a:fld>
            <a:endParaRPr lang="en-US"/>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0502364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261872"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26480"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606ECC8-31A1-487A-9D9A-8B83933A0EEB}" type="datetime1">
              <a:rPr lang="en-US" smtClean="0"/>
              <a:t>12/20/2021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AB73BC-B049-4115-A692-8D63A059BFB8}" type="slidenum">
              <a:rPr lang="en-US" dirty="0"/>
              <a:t>‹N°›</a:t>
            </a:fld>
            <a:endParaRPr lang="en-US"/>
          </a:p>
        </p:txBody>
      </p:sp>
    </p:spTree>
    <p:extLst>
      <p:ext uri="{BB962C8B-B14F-4D97-AF65-F5344CB8AC3E}">
        <p14:creationId xmlns:p14="http://schemas.microsoft.com/office/powerpoint/2010/main" val="25844235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1261872" y="1713655"/>
            <a:ext cx="4480560" cy="731520"/>
          </a:xfrm>
        </p:spPr>
        <p:txBody>
          <a:bodyPr anchor="b">
            <a:normAutofit/>
          </a:bodyPr>
          <a:lstStyle>
            <a:lvl1pPr marL="0" indent="0">
              <a:spcBef>
                <a:spcPts val="0"/>
              </a:spcBef>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61872"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26480" y="1713655"/>
            <a:ext cx="4480560" cy="731520"/>
          </a:xfrm>
        </p:spPr>
        <p:txBody>
          <a:bodyPr anchor="b">
            <a:normAutofit/>
          </a:bodyPr>
          <a:lstStyle>
            <a:lvl1pPr marL="0" indent="0">
              <a:lnSpc>
                <a:spcPct val="95000"/>
              </a:lnSpc>
              <a:spcBef>
                <a:spcPts val="0"/>
              </a:spcBef>
              <a:buNone/>
              <a:defRPr lang="en-US" sz="2000" b="0" kern="1200" dirty="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2000"/>
              </a:spcBef>
              <a:buFontTx/>
              <a:buNone/>
            </a:pPr>
            <a:r>
              <a:rPr lang="en-US"/>
              <a:t>Click to edit Master text styles</a:t>
            </a:r>
          </a:p>
        </p:txBody>
      </p:sp>
      <p:sp>
        <p:nvSpPr>
          <p:cNvPr id="6" name="Content Placeholder 5"/>
          <p:cNvSpPr>
            <a:spLocks noGrp="1"/>
          </p:cNvSpPr>
          <p:nvPr>
            <p:ph sz="quarter" idx="4"/>
          </p:nvPr>
        </p:nvSpPr>
        <p:spPr>
          <a:xfrm>
            <a:off x="6126480"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FA21E0D-36CD-4881-BFA1-6D926CCCB7F0}" type="datetime1">
              <a:rPr lang="en-US" smtClean="0"/>
              <a:t>12/20/2021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FAB73BC-B049-4115-A692-8D63A059BFB8}" type="slidenum">
              <a:rPr lang="en-US" dirty="0"/>
              <a:t>‹N°›</a:t>
            </a:fld>
            <a:endParaRPr lang="en-US"/>
          </a:p>
        </p:txBody>
      </p:sp>
    </p:spTree>
    <p:extLst>
      <p:ext uri="{BB962C8B-B14F-4D97-AF65-F5344CB8AC3E}">
        <p14:creationId xmlns:p14="http://schemas.microsoft.com/office/powerpoint/2010/main" val="9529020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D68CA02-FC63-4850-94FB-AE715EEBCD6B}" type="datetime1">
              <a:rPr lang="en-US" smtClean="0"/>
              <a:t>12/20/2021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FAB73BC-B049-4115-A692-8D63A059BFB8}" type="slidenum">
              <a:rPr lang="en-US" dirty="0"/>
              <a:t>‹N°›</a:t>
            </a:fld>
            <a:endParaRPr lang="en-US"/>
          </a:p>
        </p:txBody>
      </p:sp>
    </p:spTree>
    <p:extLst>
      <p:ext uri="{BB962C8B-B14F-4D97-AF65-F5344CB8AC3E}">
        <p14:creationId xmlns:p14="http://schemas.microsoft.com/office/powerpoint/2010/main" val="42166489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F8B3A98-7744-47F9-AD83-F36A3A04FD36}" type="datetime1">
              <a:rPr lang="en-US" smtClean="0"/>
              <a:t>12/20/2021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FAB73BC-B049-4115-A692-8D63A059BFB8}" type="slidenum">
              <a:rPr lang="en-US" dirty="0"/>
              <a:t>‹N°›</a:t>
            </a:fld>
            <a:endParaRPr lang="en-US"/>
          </a:p>
        </p:txBody>
      </p:sp>
    </p:spTree>
    <p:extLst>
      <p:ext uri="{BB962C8B-B14F-4D97-AF65-F5344CB8AC3E}">
        <p14:creationId xmlns:p14="http://schemas.microsoft.com/office/powerpoint/2010/main" val="17120742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200400" cy="1600197"/>
          </a:xfrm>
        </p:spPr>
        <p:txBody>
          <a:bodyPr anchor="b">
            <a:normAutofit/>
          </a:bodyPr>
          <a:lstStyle>
            <a:lvl1pPr>
              <a:defRPr sz="3200" b="0" baseline="0"/>
            </a:lvl1pPr>
          </a:lstStyle>
          <a:p>
            <a:r>
              <a:rPr lang="en-US"/>
              <a:t>Click to edit Master title style</a:t>
            </a:r>
          </a:p>
        </p:txBody>
      </p:sp>
      <p:sp>
        <p:nvSpPr>
          <p:cNvPr id="3" name="Content Placeholder 2"/>
          <p:cNvSpPr>
            <a:spLocks noGrp="1"/>
          </p:cNvSpPr>
          <p:nvPr>
            <p:ph idx="1"/>
          </p:nvPr>
        </p:nvSpPr>
        <p:spPr>
          <a:xfrm>
            <a:off x="4504267" y="685800"/>
            <a:ext cx="6079066" cy="548640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41248" y="2099734"/>
            <a:ext cx="32004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14614A5-44DE-4E73-A5AA-87B81C7891FC}" type="datetime1">
              <a:rPr lang="en-US" smtClean="0"/>
              <a:t>12/20/2021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AB73BC-B049-4115-A692-8D63A059BFB8}" type="slidenum">
              <a:rPr lang="en-US" dirty="0"/>
              <a:t>‹N°›</a:t>
            </a:fld>
            <a:endParaRPr lang="en-US"/>
          </a:p>
        </p:txBody>
      </p:sp>
    </p:spTree>
    <p:extLst>
      <p:ext uri="{BB962C8B-B14F-4D97-AF65-F5344CB8AC3E}">
        <p14:creationId xmlns:p14="http://schemas.microsoft.com/office/powerpoint/2010/main" val="2046639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5105400"/>
            <a:ext cx="1129284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14400" y="5257800"/>
            <a:ext cx="9982200" cy="914400"/>
          </a:xfrm>
        </p:spPr>
        <p:txBody>
          <a:bodyPr anchor="b">
            <a:normAutofit/>
          </a:bodyPr>
          <a:lstStyle>
            <a:lvl1pPr>
              <a:defRPr sz="2800" b="0">
                <a:solidFill>
                  <a:schemeClr val="bg1"/>
                </a:solidFill>
              </a:defRPr>
            </a:lvl1pPr>
          </a:lstStyle>
          <a:p>
            <a:r>
              <a:rPr lang="en-US"/>
              <a:t>Click to edit Master title style</a:t>
            </a:r>
          </a:p>
        </p:txBody>
      </p:sp>
      <p:sp>
        <p:nvSpPr>
          <p:cNvPr id="3" name="Picture Placeholder 2"/>
          <p:cNvSpPr>
            <a:spLocks noGrp="1" noChangeAspect="1"/>
          </p:cNvSpPr>
          <p:nvPr>
            <p:ph type="pic" idx="1"/>
          </p:nvPr>
        </p:nvSpPr>
        <p:spPr>
          <a:xfrm>
            <a:off x="0" y="0"/>
            <a:ext cx="11292840" cy="5128923"/>
          </a:xfrm>
          <a:blipFill>
            <a:blip r:embed="rId2"/>
            <a:stretch>
              <a:fillRect/>
            </a:stretch>
          </a:blipFill>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914400" y="6108589"/>
            <a:ext cx="998220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46D07DE-E39E-4192-A30B-E19C322E2EBD}" type="datetime1">
              <a:rPr lang="en-US" smtClean="0"/>
              <a:t>12/20/2021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AB73BC-B049-4115-A692-8D63A059BFB8}" type="slidenum">
              <a:rPr lang="en-US" dirty="0"/>
              <a:t>‹N°›</a:t>
            </a:fld>
            <a:endParaRPr lang="en-US"/>
          </a:p>
        </p:txBody>
      </p:sp>
    </p:spTree>
    <p:extLst>
      <p:ext uri="{BB962C8B-B14F-4D97-AF65-F5344CB8AC3E}">
        <p14:creationId xmlns:p14="http://schemas.microsoft.com/office/powerpoint/2010/main" val="6076306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61872" y="365760"/>
            <a:ext cx="9692640" cy="1325562"/>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p:cNvSpPr>
            <a:spLocks noGrp="1"/>
          </p:cNvSpPr>
          <p:nvPr>
            <p:ph type="body" idx="1"/>
          </p:nvPr>
        </p:nvSpPr>
        <p:spPr>
          <a:xfrm>
            <a:off x="1261872" y="1828800"/>
            <a:ext cx="8595360" cy="435133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rot="16200000">
            <a:off x="10797542" y="998537"/>
            <a:ext cx="1904999" cy="365125"/>
          </a:xfrm>
          <a:prstGeom prst="rect">
            <a:avLst/>
          </a:prstGeom>
        </p:spPr>
        <p:txBody>
          <a:bodyPr vert="horz" lIns="91440" tIns="45720" rIns="91440" bIns="45720" rtlCol="0" anchor="ctr"/>
          <a:lstStyle>
            <a:lvl1pPr algn="r">
              <a:defRPr sz="1050" b="0">
                <a:solidFill>
                  <a:schemeClr val="tx2">
                    <a:lumMod val="20000"/>
                    <a:lumOff val="80000"/>
                  </a:schemeClr>
                </a:solidFill>
              </a:defRPr>
            </a:lvl1pPr>
          </a:lstStyle>
          <a:p>
            <a:fld id="{D97E750F-FA01-4A30-B73C-8D77A5E6927E}" type="datetime1">
              <a:rPr lang="en-US" smtClean="0"/>
              <a:t>12/20/2021</a:t>
            </a:fld>
            <a:endParaRPr lang="en-US"/>
          </a:p>
        </p:txBody>
      </p:sp>
      <p:sp>
        <p:nvSpPr>
          <p:cNvPr id="5" name="Footer Placeholder 4"/>
          <p:cNvSpPr>
            <a:spLocks noGrp="1"/>
          </p:cNvSpPr>
          <p:nvPr>
            <p:ph type="ftr" sz="quarter" idx="3"/>
          </p:nvPr>
        </p:nvSpPr>
        <p:spPr>
          <a:xfrm rot="16200000">
            <a:off x="9959341" y="4046537"/>
            <a:ext cx="3581400" cy="365125"/>
          </a:xfrm>
          <a:prstGeom prst="rect">
            <a:avLst/>
          </a:prstGeom>
        </p:spPr>
        <p:txBody>
          <a:bodyPr vert="horz" lIns="91440" tIns="45720" rIns="91440" bIns="45720" rtlCol="0" anchor="ctr"/>
          <a:lstStyle>
            <a:lvl1pPr algn="l">
              <a:defRPr sz="1050">
                <a:solidFill>
                  <a:schemeClr val="tx2">
                    <a:lumMod val="20000"/>
                    <a:lumOff val="80000"/>
                  </a:schemeClr>
                </a:solidFill>
              </a:defRPr>
            </a:lvl1pPr>
          </a:lstStyle>
          <a:p>
            <a:endParaRPr lang="en-US"/>
          </a:p>
        </p:txBody>
      </p:sp>
      <p:sp>
        <p:nvSpPr>
          <p:cNvPr id="6" name="Slide Number Placeholder 5"/>
          <p:cNvSpPr>
            <a:spLocks noGrp="1"/>
          </p:cNvSpPr>
          <p:nvPr>
            <p:ph type="sldNum" sz="quarter" idx="4"/>
          </p:nvPr>
        </p:nvSpPr>
        <p:spPr>
          <a:xfrm>
            <a:off x="11292840" y="6172200"/>
            <a:ext cx="914400" cy="593725"/>
          </a:xfrm>
          <a:prstGeom prst="rect">
            <a:avLst/>
          </a:prstGeom>
        </p:spPr>
        <p:txBody>
          <a:bodyPr vert="horz" lIns="45720" tIns="45720" rIns="45720" bIns="45720" rtlCol="0" anchor="ctr">
            <a:normAutofit/>
          </a:bodyPr>
          <a:lstStyle>
            <a:lvl1pPr algn="ctr">
              <a:defRPr sz="3600">
                <a:solidFill>
                  <a:schemeClr val="tx2">
                    <a:lumMod val="60000"/>
                    <a:lumOff val="40000"/>
                  </a:schemeClr>
                </a:solidFill>
              </a:defRPr>
            </a:lvl1pPr>
          </a:lstStyle>
          <a:p>
            <a:fld id="{4FAB73BC-B049-4115-A692-8D63A059BFB8}" type="slidenum">
              <a:rPr lang="en-US" dirty="0"/>
              <a:pPr/>
              <a:t>‹N°›</a:t>
            </a:fld>
            <a:endParaRPr lang="en-US"/>
          </a:p>
        </p:txBody>
      </p:sp>
    </p:spTree>
    <p:extLst>
      <p:ext uri="{BB962C8B-B14F-4D97-AF65-F5344CB8AC3E}">
        <p14:creationId xmlns:p14="http://schemas.microsoft.com/office/powerpoint/2010/main" val="3650424854"/>
      </p:ext>
    </p:extLst>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Lst>
  <p:hf sldNum="0" hdr="0" ftr="0" dt="0"/>
  <p:txStyles>
    <p:title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4.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4.xml"/><Relationship Id="rId5" Type="http://schemas.openxmlformats.org/officeDocument/2006/relationships/image" Target="../media/image32.png"/><Relationship Id="rId4" Type="http://schemas.openxmlformats.org/officeDocument/2006/relationships/image" Target="../media/image31.png"/></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jpe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4.xml"/><Relationship Id="rId5" Type="http://schemas.openxmlformats.org/officeDocument/2006/relationships/image" Target="../media/image38.png"/><Relationship Id="rId4" Type="http://schemas.openxmlformats.org/officeDocument/2006/relationships/image" Target="../media/image37.png"/></Relationships>
</file>

<file path=ppt/slides/_rels/slide1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4.xml"/><Relationship Id="rId5" Type="http://schemas.openxmlformats.org/officeDocument/2006/relationships/image" Target="../media/image6.png"/><Relationship Id="rId4" Type="http://schemas.openxmlformats.org/officeDocument/2006/relationships/image" Target="../media/image5.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Layout" Target="../slideLayouts/slideLayout2.xml"/><Relationship Id="rId1" Type="http://schemas.openxmlformats.org/officeDocument/2006/relationships/video" Target="https://www.youtube.com/embed/j5xWm2dtpiY?start=50&amp;feature=oembed" TargetMode="External"/><Relationship Id="rId6" Type="http://schemas.openxmlformats.org/officeDocument/2006/relationships/image" Target="../media/image10.png"/><Relationship Id="rId5" Type="http://schemas.openxmlformats.org/officeDocument/2006/relationships/image" Target="../media/image9.jpe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hyperlink" Target="https://github.com/metrica-sports/sample-data" TargetMode="External"/><Relationship Id="rId7" Type="http://schemas.openxmlformats.org/officeDocument/2006/relationships/image" Target="../media/image12.png"/><Relationship Id="rId2" Type="http://schemas.openxmlformats.org/officeDocument/2006/relationships/hyperlink" Target="https://github.com/SkillCorner/opendata" TargetMode="External"/><Relationship Id="rId1" Type="http://schemas.openxmlformats.org/officeDocument/2006/relationships/slideLayout" Target="../slideLayouts/slideLayout4.xml"/><Relationship Id="rId6" Type="http://schemas.openxmlformats.org/officeDocument/2006/relationships/image" Target="../media/image11.jpeg"/><Relationship Id="rId5" Type="http://schemas.openxmlformats.org/officeDocument/2006/relationships/hyperlink" Target="https://github.com/koenvo/wyscout-soccer-match-event-dataset" TargetMode="External"/><Relationship Id="rId4" Type="http://schemas.openxmlformats.org/officeDocument/2006/relationships/hyperlink" Target="https://github.com/statsbomb/open-data" TargetMode="External"/></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hyperlink" Target="https://youtu.be/emQ7EgcM5Ws?t=20" TargetMode="External"/><Relationship Id="rId2" Type="http://schemas.openxmlformats.org/officeDocument/2006/relationships/hyperlink" Target="https://1drv.ms/v/s!Anl_l3gIM1OkgcZTs85coInmRRs4HA?e=pXxKH5" TargetMode="External"/><Relationship Id="rId1" Type="http://schemas.openxmlformats.org/officeDocument/2006/relationships/slideLayout" Target="../slideLayouts/slideLayout4.xml"/><Relationship Id="rId5" Type="http://schemas.openxmlformats.org/officeDocument/2006/relationships/image" Target="../media/image18.pn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FB0C39A-F8CA-4A79-AFFC-E9780FB199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mage 4" descr="Une image contenant texte, personne, groupe&#10;&#10;Description générée automatiquement">
            <a:extLst>
              <a:ext uri="{FF2B5EF4-FFF2-40B4-BE49-F238E27FC236}">
                <a16:creationId xmlns:a16="http://schemas.microsoft.com/office/drawing/2014/main" id="{ACD3C3F9-EE68-48BB-B02D-9149D7715D5F}"/>
              </a:ext>
            </a:extLst>
          </p:cNvPr>
          <p:cNvPicPr>
            <a:picLocks noChangeAspect="1"/>
          </p:cNvPicPr>
          <p:nvPr/>
        </p:nvPicPr>
        <p:blipFill rotWithShape="1">
          <a:blip r:embed="rId2">
            <a:alphaModFix amt="40000"/>
          </a:blip>
          <a:srcRect b="442"/>
          <a:stretch/>
        </p:blipFill>
        <p:spPr>
          <a:xfrm>
            <a:off x="20" y="-2"/>
            <a:ext cx="12191980" cy="6858000"/>
          </a:xfrm>
          <a:prstGeom prst="rect">
            <a:avLst/>
          </a:prstGeom>
        </p:spPr>
      </p:pic>
      <p:sp>
        <p:nvSpPr>
          <p:cNvPr id="2" name="Titre 1">
            <a:extLst>
              <a:ext uri="{FF2B5EF4-FFF2-40B4-BE49-F238E27FC236}">
                <a16:creationId xmlns:a16="http://schemas.microsoft.com/office/drawing/2014/main" id="{1AE94F7B-2DB6-4603-ACFF-D10547F607A4}"/>
              </a:ext>
            </a:extLst>
          </p:cNvPr>
          <p:cNvSpPr>
            <a:spLocks noGrp="1"/>
          </p:cNvSpPr>
          <p:nvPr>
            <p:ph type="ctrTitle"/>
          </p:nvPr>
        </p:nvSpPr>
        <p:spPr>
          <a:xfrm>
            <a:off x="1261872" y="758952"/>
            <a:ext cx="9418320" cy="4041648"/>
          </a:xfrm>
        </p:spPr>
        <p:txBody>
          <a:bodyPr>
            <a:normAutofit/>
          </a:bodyPr>
          <a:lstStyle/>
          <a:p>
            <a:r>
              <a:rPr lang="fr-FR"/>
              <a:t>On </a:t>
            </a:r>
            <a:r>
              <a:rPr lang="fr-FR" err="1"/>
              <a:t>Pytch</a:t>
            </a:r>
            <a:r>
              <a:rPr lang="fr-FR"/>
              <a:t> </a:t>
            </a:r>
            <a:r>
              <a:rPr lang="fr-FR" err="1"/>
              <a:t>dangerosity</a:t>
            </a:r>
            <a:endParaRPr lang="fr-FR"/>
          </a:p>
        </p:txBody>
      </p:sp>
      <p:sp>
        <p:nvSpPr>
          <p:cNvPr id="3" name="Sous-titre 2">
            <a:extLst>
              <a:ext uri="{FF2B5EF4-FFF2-40B4-BE49-F238E27FC236}">
                <a16:creationId xmlns:a16="http://schemas.microsoft.com/office/drawing/2014/main" id="{26C87A38-0E89-4AC7-B50E-B5E70CEFE0A5}"/>
              </a:ext>
            </a:extLst>
          </p:cNvPr>
          <p:cNvSpPr>
            <a:spLocks noGrp="1"/>
          </p:cNvSpPr>
          <p:nvPr>
            <p:ph type="subTitle" idx="1"/>
          </p:nvPr>
        </p:nvSpPr>
        <p:spPr>
          <a:xfrm>
            <a:off x="1261872" y="4800600"/>
            <a:ext cx="9846945" cy="1691640"/>
          </a:xfrm>
        </p:spPr>
        <p:txBody>
          <a:bodyPr vert="horz" lIns="91440" tIns="45720" rIns="91440" bIns="45720" rtlCol="0">
            <a:normAutofit/>
          </a:bodyPr>
          <a:lstStyle/>
          <a:p>
            <a:r>
              <a:rPr lang="fr-FR">
                <a:solidFill>
                  <a:schemeClr val="tx1"/>
                </a:solidFill>
              </a:rPr>
              <a:t>Datascientest – 12/2021 </a:t>
            </a:r>
          </a:p>
          <a:p>
            <a:r>
              <a:rPr lang="fr-FR">
                <a:solidFill>
                  <a:schemeClr val="tx1"/>
                </a:solidFill>
              </a:rPr>
              <a:t>Cristina DOMINGUEZ - François DOUILLY - Alexandre SERRURIER</a:t>
            </a:r>
          </a:p>
        </p:txBody>
      </p:sp>
    </p:spTree>
    <p:extLst>
      <p:ext uri="{BB962C8B-B14F-4D97-AF65-F5344CB8AC3E}">
        <p14:creationId xmlns:p14="http://schemas.microsoft.com/office/powerpoint/2010/main" val="14536642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9AA4DE3-6389-46D8-8E33-827ED3DCBB9C}"/>
              </a:ext>
            </a:extLst>
          </p:cNvPr>
          <p:cNvSpPr>
            <a:spLocks noGrp="1"/>
          </p:cNvSpPr>
          <p:nvPr>
            <p:ph type="title"/>
          </p:nvPr>
        </p:nvSpPr>
        <p:spPr>
          <a:xfrm>
            <a:off x="1261872" y="184785"/>
            <a:ext cx="9692640" cy="735012"/>
          </a:xfrm>
        </p:spPr>
        <p:txBody>
          <a:bodyPr/>
          <a:lstStyle/>
          <a:p>
            <a:r>
              <a:rPr lang="fr-FR"/>
              <a:t>Visualisation</a:t>
            </a:r>
          </a:p>
        </p:txBody>
      </p:sp>
      <p:sp>
        <p:nvSpPr>
          <p:cNvPr id="4" name="Espace réservé du contenu 3">
            <a:extLst>
              <a:ext uri="{FF2B5EF4-FFF2-40B4-BE49-F238E27FC236}">
                <a16:creationId xmlns:a16="http://schemas.microsoft.com/office/drawing/2014/main" id="{0D7CF4D8-7428-4E90-9478-523E33C08D95}"/>
              </a:ext>
            </a:extLst>
          </p:cNvPr>
          <p:cNvSpPr>
            <a:spLocks noGrp="1"/>
          </p:cNvSpPr>
          <p:nvPr>
            <p:ph sz="half" idx="1"/>
          </p:nvPr>
        </p:nvSpPr>
        <p:spPr>
          <a:xfrm>
            <a:off x="189057" y="986589"/>
            <a:ext cx="10897401" cy="4351337"/>
          </a:xfrm>
        </p:spPr>
        <p:txBody>
          <a:bodyPr vert="horz" lIns="91440" tIns="45720" rIns="91440" bIns="45720" rtlCol="0" anchor="t">
            <a:normAutofit/>
          </a:bodyPr>
          <a:lstStyle/>
          <a:p>
            <a:pPr marL="0" indent="0">
              <a:buNone/>
            </a:pPr>
            <a:endParaRPr lang="fr-FR">
              <a:ea typeface="+mn-lt"/>
              <a:cs typeface="+mn-lt"/>
            </a:endParaRPr>
          </a:p>
          <a:p>
            <a:pPr marL="0" indent="0">
              <a:buNone/>
            </a:pPr>
            <a:endParaRPr lang="fr-FR"/>
          </a:p>
        </p:txBody>
      </p:sp>
      <p:pic>
        <p:nvPicPr>
          <p:cNvPr id="3" name="Image 6">
            <a:extLst>
              <a:ext uri="{FF2B5EF4-FFF2-40B4-BE49-F238E27FC236}">
                <a16:creationId xmlns:a16="http://schemas.microsoft.com/office/drawing/2014/main" id="{76A7138E-654C-4602-B262-19577DCD79B5}"/>
              </a:ext>
            </a:extLst>
          </p:cNvPr>
          <p:cNvPicPr>
            <a:picLocks noChangeAspect="1"/>
          </p:cNvPicPr>
          <p:nvPr/>
        </p:nvPicPr>
        <p:blipFill>
          <a:blip r:embed="rId2"/>
          <a:stretch>
            <a:fillRect/>
          </a:stretch>
        </p:blipFill>
        <p:spPr>
          <a:xfrm>
            <a:off x="192505" y="1752203"/>
            <a:ext cx="10894594" cy="3724568"/>
          </a:xfrm>
          <a:prstGeom prst="rect">
            <a:avLst/>
          </a:prstGeom>
        </p:spPr>
      </p:pic>
      <p:sp>
        <p:nvSpPr>
          <p:cNvPr id="7" name="ZoneTexte 6">
            <a:extLst>
              <a:ext uri="{FF2B5EF4-FFF2-40B4-BE49-F238E27FC236}">
                <a16:creationId xmlns:a16="http://schemas.microsoft.com/office/drawing/2014/main" id="{796EB949-4502-4A5E-B92E-0E0AF8B703EA}"/>
              </a:ext>
            </a:extLst>
          </p:cNvPr>
          <p:cNvSpPr txBox="1"/>
          <p:nvPr/>
        </p:nvSpPr>
        <p:spPr>
          <a:xfrm>
            <a:off x="4724400" y="5476374"/>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a:t>Events datas </a:t>
            </a:r>
            <a:r>
              <a:rPr lang="fr-FR" err="1"/>
              <a:t>Metrica</a:t>
            </a:r>
          </a:p>
        </p:txBody>
      </p:sp>
    </p:spTree>
    <p:extLst>
      <p:ext uri="{BB962C8B-B14F-4D97-AF65-F5344CB8AC3E}">
        <p14:creationId xmlns:p14="http://schemas.microsoft.com/office/powerpoint/2010/main" val="27007572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75470D1-A9BC-450A-94B8-E09E222C0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a:extLst>
              <a:ext uri="{FF2B5EF4-FFF2-40B4-BE49-F238E27FC236}">
                <a16:creationId xmlns:a16="http://schemas.microsoft.com/office/drawing/2014/main" id="{47B6C8D7-0EB7-4F01-BC86-9C07A9255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193473"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entury Schoolbook" panose="02040604050505020304"/>
              <a:ea typeface="+mn-ea"/>
              <a:cs typeface="+mn-cs"/>
            </a:endParaRPr>
          </a:p>
        </p:txBody>
      </p:sp>
      <p:pic>
        <p:nvPicPr>
          <p:cNvPr id="4" name="Image 4" descr="Une image contenant texte, personne, groupe&#10;&#10;Description générée automatiquement">
            <a:extLst>
              <a:ext uri="{FF2B5EF4-FFF2-40B4-BE49-F238E27FC236}">
                <a16:creationId xmlns:a16="http://schemas.microsoft.com/office/drawing/2014/main" id="{F5502BC7-2F48-407B-A223-3F0B8171E83A}"/>
              </a:ext>
            </a:extLst>
          </p:cNvPr>
          <p:cNvPicPr>
            <a:picLocks noChangeAspect="1"/>
          </p:cNvPicPr>
          <p:nvPr/>
        </p:nvPicPr>
        <p:blipFill rotWithShape="1">
          <a:blip r:embed="rId2"/>
          <a:srcRect l="26598" r="6730"/>
          <a:stretch/>
        </p:blipFill>
        <p:spPr>
          <a:xfrm>
            <a:off x="3200170" y="10"/>
            <a:ext cx="8092670" cy="6857990"/>
          </a:xfrm>
          <a:prstGeom prst="rect">
            <a:avLst/>
          </a:prstGeom>
        </p:spPr>
      </p:pic>
      <p:sp>
        <p:nvSpPr>
          <p:cNvPr id="13" name="Rectangle 12">
            <a:extLst>
              <a:ext uri="{FF2B5EF4-FFF2-40B4-BE49-F238E27FC236}">
                <a16:creationId xmlns:a16="http://schemas.microsoft.com/office/drawing/2014/main" id="{28DDB9CF-8DB8-4CBE-ACC0-683555BD9D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00170" y="0"/>
            <a:ext cx="8092670" cy="6858000"/>
          </a:xfrm>
          <a:prstGeom prst="rect">
            <a:avLst/>
          </a:prstGeom>
          <a:solidFill>
            <a:srgbClr val="00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entury Schoolbook" panose="02040604050505020304"/>
              <a:ea typeface="+mn-ea"/>
              <a:cs typeface="+mn-cs"/>
            </a:endParaRPr>
          </a:p>
        </p:txBody>
      </p:sp>
      <p:sp>
        <p:nvSpPr>
          <p:cNvPr id="2" name="Titre 1">
            <a:extLst>
              <a:ext uri="{FF2B5EF4-FFF2-40B4-BE49-F238E27FC236}">
                <a16:creationId xmlns:a16="http://schemas.microsoft.com/office/drawing/2014/main" id="{21DE1153-3A56-49C9-AE04-1500CF557139}"/>
              </a:ext>
            </a:extLst>
          </p:cNvPr>
          <p:cNvSpPr>
            <a:spLocks noGrp="1"/>
          </p:cNvSpPr>
          <p:nvPr>
            <p:ph type="title"/>
          </p:nvPr>
        </p:nvSpPr>
        <p:spPr>
          <a:xfrm>
            <a:off x="643467" y="228600"/>
            <a:ext cx="5452533" cy="6390564"/>
          </a:xfrm>
        </p:spPr>
        <p:txBody>
          <a:bodyPr vert="horz" lIns="91440" tIns="45720" rIns="91440" bIns="45720" rtlCol="0" anchor="ctr">
            <a:normAutofit/>
          </a:bodyPr>
          <a:lstStyle/>
          <a:p>
            <a:r>
              <a:rPr lang="en-US" sz="4000">
                <a:solidFill>
                  <a:srgbClr val="FFFFFF"/>
                </a:solidFill>
              </a:rPr>
              <a:t>Modélisation</a:t>
            </a:r>
          </a:p>
        </p:txBody>
      </p:sp>
      <p:sp>
        <p:nvSpPr>
          <p:cNvPr id="3" name="Espace réservé du texte 2">
            <a:extLst>
              <a:ext uri="{FF2B5EF4-FFF2-40B4-BE49-F238E27FC236}">
                <a16:creationId xmlns:a16="http://schemas.microsoft.com/office/drawing/2014/main" id="{5E2E1304-382A-4CB6-85A8-08FF989CD6E4}"/>
              </a:ext>
            </a:extLst>
          </p:cNvPr>
          <p:cNvSpPr>
            <a:spLocks noGrp="1"/>
          </p:cNvSpPr>
          <p:nvPr>
            <p:ph type="body" idx="1"/>
          </p:nvPr>
        </p:nvSpPr>
        <p:spPr>
          <a:xfrm>
            <a:off x="7534655" y="228601"/>
            <a:ext cx="3436450" cy="6431540"/>
          </a:xfrm>
          <a:noFill/>
        </p:spPr>
        <p:txBody>
          <a:bodyPr vert="horz" lIns="91440" tIns="45720" rIns="91440" bIns="45720" rtlCol="0" anchor="ctr">
            <a:normAutofit/>
          </a:bodyPr>
          <a:lstStyle/>
          <a:p>
            <a:pPr algn="r"/>
            <a:endParaRPr lang="en-US" sz="2800">
              <a:solidFill>
                <a:srgbClr val="FFFFFF"/>
              </a:solidFill>
            </a:endParaRPr>
          </a:p>
        </p:txBody>
      </p:sp>
    </p:spTree>
    <p:extLst>
      <p:ext uri="{BB962C8B-B14F-4D97-AF65-F5344CB8AC3E}">
        <p14:creationId xmlns:p14="http://schemas.microsoft.com/office/powerpoint/2010/main" val="18008534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256A3F2-1C23-45E4-B583-8E0D7427B9D2}"/>
              </a:ext>
            </a:extLst>
          </p:cNvPr>
          <p:cNvSpPr>
            <a:spLocks noGrp="1"/>
          </p:cNvSpPr>
          <p:nvPr>
            <p:ph type="title"/>
          </p:nvPr>
        </p:nvSpPr>
        <p:spPr/>
        <p:txBody>
          <a:bodyPr/>
          <a:lstStyle/>
          <a:p>
            <a:r>
              <a:rPr lang="fr-FR"/>
              <a:t>Principe de la modélisation</a:t>
            </a:r>
          </a:p>
        </p:txBody>
      </p:sp>
      <p:pic>
        <p:nvPicPr>
          <p:cNvPr id="4" name="Image 4">
            <a:extLst>
              <a:ext uri="{FF2B5EF4-FFF2-40B4-BE49-F238E27FC236}">
                <a16:creationId xmlns:a16="http://schemas.microsoft.com/office/drawing/2014/main" id="{512358F8-D806-4965-B65F-56F6416A2470}"/>
              </a:ext>
            </a:extLst>
          </p:cNvPr>
          <p:cNvPicPr>
            <a:picLocks noChangeAspect="1"/>
          </p:cNvPicPr>
          <p:nvPr/>
        </p:nvPicPr>
        <p:blipFill>
          <a:blip r:embed="rId2"/>
          <a:stretch>
            <a:fillRect/>
          </a:stretch>
        </p:blipFill>
        <p:spPr>
          <a:xfrm>
            <a:off x="798286" y="1885412"/>
            <a:ext cx="4470399" cy="2521117"/>
          </a:xfrm>
          <a:prstGeom prst="rect">
            <a:avLst/>
          </a:prstGeom>
        </p:spPr>
      </p:pic>
      <p:pic>
        <p:nvPicPr>
          <p:cNvPr id="5" name="Image 5">
            <a:extLst>
              <a:ext uri="{FF2B5EF4-FFF2-40B4-BE49-F238E27FC236}">
                <a16:creationId xmlns:a16="http://schemas.microsoft.com/office/drawing/2014/main" id="{E8F29EAA-18BB-464E-948D-6B5796D275DC}"/>
              </a:ext>
            </a:extLst>
          </p:cNvPr>
          <p:cNvPicPr>
            <a:picLocks noChangeAspect="1"/>
          </p:cNvPicPr>
          <p:nvPr/>
        </p:nvPicPr>
        <p:blipFill>
          <a:blip r:embed="rId3"/>
          <a:stretch>
            <a:fillRect/>
          </a:stretch>
        </p:blipFill>
        <p:spPr>
          <a:xfrm>
            <a:off x="5900057" y="1885412"/>
            <a:ext cx="4513942" cy="2528374"/>
          </a:xfrm>
          <a:prstGeom prst="rect">
            <a:avLst/>
          </a:prstGeom>
        </p:spPr>
      </p:pic>
      <p:sp>
        <p:nvSpPr>
          <p:cNvPr id="6" name="ZoneTexte 5">
            <a:extLst>
              <a:ext uri="{FF2B5EF4-FFF2-40B4-BE49-F238E27FC236}">
                <a16:creationId xmlns:a16="http://schemas.microsoft.com/office/drawing/2014/main" id="{D4D6C200-B478-40BA-B426-9E58F335B3E5}"/>
              </a:ext>
            </a:extLst>
          </p:cNvPr>
          <p:cNvSpPr txBox="1"/>
          <p:nvPr/>
        </p:nvSpPr>
        <p:spPr>
          <a:xfrm>
            <a:off x="703943" y="4956629"/>
            <a:ext cx="9550399"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fr-FR" b="1"/>
              <a:t>Dangerosité (t) = Proba de marquer (t) x Pitch control (t) x Déplacement de la balle / Pression défensive</a:t>
            </a:r>
            <a:r>
              <a:rPr lang="fr-FR"/>
              <a:t> </a:t>
            </a:r>
          </a:p>
        </p:txBody>
      </p:sp>
    </p:spTree>
    <p:extLst>
      <p:ext uri="{BB962C8B-B14F-4D97-AF65-F5344CB8AC3E}">
        <p14:creationId xmlns:p14="http://schemas.microsoft.com/office/powerpoint/2010/main" val="34265389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9AA4DE3-6389-46D8-8E33-827ED3DCBB9C}"/>
              </a:ext>
            </a:extLst>
          </p:cNvPr>
          <p:cNvSpPr>
            <a:spLocks noGrp="1"/>
          </p:cNvSpPr>
          <p:nvPr>
            <p:ph type="title"/>
          </p:nvPr>
        </p:nvSpPr>
        <p:spPr>
          <a:xfrm>
            <a:off x="1261872" y="184785"/>
            <a:ext cx="9692640" cy="735012"/>
          </a:xfrm>
        </p:spPr>
        <p:txBody>
          <a:bodyPr/>
          <a:lstStyle/>
          <a:p>
            <a:r>
              <a:rPr lang="fr-FR"/>
              <a:t>Data </a:t>
            </a:r>
            <a:r>
              <a:rPr lang="fr-FR" err="1"/>
              <a:t>processing</a:t>
            </a:r>
          </a:p>
        </p:txBody>
      </p:sp>
      <p:sp>
        <p:nvSpPr>
          <p:cNvPr id="4" name="Espace réservé du contenu 3">
            <a:extLst>
              <a:ext uri="{FF2B5EF4-FFF2-40B4-BE49-F238E27FC236}">
                <a16:creationId xmlns:a16="http://schemas.microsoft.com/office/drawing/2014/main" id="{0D7CF4D8-7428-4E90-9478-523E33C08D95}"/>
              </a:ext>
            </a:extLst>
          </p:cNvPr>
          <p:cNvSpPr>
            <a:spLocks noGrp="1"/>
          </p:cNvSpPr>
          <p:nvPr>
            <p:ph sz="half" idx="1"/>
          </p:nvPr>
        </p:nvSpPr>
        <p:spPr>
          <a:xfrm>
            <a:off x="189057" y="986589"/>
            <a:ext cx="10897401" cy="4351337"/>
          </a:xfrm>
        </p:spPr>
        <p:txBody>
          <a:bodyPr vert="horz" lIns="91440" tIns="45720" rIns="91440" bIns="45720" rtlCol="0" anchor="t">
            <a:normAutofit/>
          </a:bodyPr>
          <a:lstStyle/>
          <a:p>
            <a:pPr marL="0" indent="0">
              <a:buNone/>
            </a:pPr>
            <a:endParaRPr lang="fr-FR">
              <a:ea typeface="+mn-lt"/>
              <a:cs typeface="+mn-lt"/>
            </a:endParaRPr>
          </a:p>
          <a:p>
            <a:pPr marL="0" indent="0">
              <a:buNone/>
            </a:pPr>
            <a:endParaRPr lang="fr-FR"/>
          </a:p>
        </p:txBody>
      </p:sp>
      <p:sp>
        <p:nvSpPr>
          <p:cNvPr id="6" name="ZoneTexte 5">
            <a:extLst>
              <a:ext uri="{FF2B5EF4-FFF2-40B4-BE49-F238E27FC236}">
                <a16:creationId xmlns:a16="http://schemas.microsoft.com/office/drawing/2014/main" id="{7FC4F949-56CF-41FF-BD40-207D0704F916}"/>
              </a:ext>
            </a:extLst>
          </p:cNvPr>
          <p:cNvSpPr txBox="1"/>
          <p:nvPr/>
        </p:nvSpPr>
        <p:spPr>
          <a:xfrm>
            <a:off x="0" y="1381125"/>
            <a:ext cx="145732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err="1"/>
              <a:t>Metrica</a:t>
            </a:r>
            <a:r>
              <a:rPr lang="fr-FR"/>
              <a:t> v1</a:t>
            </a:r>
          </a:p>
        </p:txBody>
      </p:sp>
      <p:sp>
        <p:nvSpPr>
          <p:cNvPr id="8" name="Rectangle 7">
            <a:extLst>
              <a:ext uri="{FF2B5EF4-FFF2-40B4-BE49-F238E27FC236}">
                <a16:creationId xmlns:a16="http://schemas.microsoft.com/office/drawing/2014/main" id="{10975263-8A88-4623-9670-22026A1EFA3C}"/>
              </a:ext>
            </a:extLst>
          </p:cNvPr>
          <p:cNvSpPr/>
          <p:nvPr/>
        </p:nvSpPr>
        <p:spPr>
          <a:xfrm>
            <a:off x="2790825" y="1152525"/>
            <a:ext cx="13335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fr-FR"/>
              <a:t>Home </a:t>
            </a:r>
            <a:r>
              <a:rPr lang="fr-FR" err="1"/>
              <a:t>tracking</a:t>
            </a:r>
            <a:r>
              <a:rPr lang="fr-FR"/>
              <a:t> datas .csv</a:t>
            </a:r>
          </a:p>
        </p:txBody>
      </p:sp>
      <p:sp>
        <p:nvSpPr>
          <p:cNvPr id="9" name="ZoneTexte 8">
            <a:extLst>
              <a:ext uri="{FF2B5EF4-FFF2-40B4-BE49-F238E27FC236}">
                <a16:creationId xmlns:a16="http://schemas.microsoft.com/office/drawing/2014/main" id="{98FBECBB-932D-4350-9B4C-9968EE433235}"/>
              </a:ext>
            </a:extLst>
          </p:cNvPr>
          <p:cNvSpPr txBox="1"/>
          <p:nvPr/>
        </p:nvSpPr>
        <p:spPr>
          <a:xfrm>
            <a:off x="2514600" y="1419225"/>
            <a:ext cx="31432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fr-FR"/>
              <a:t>+</a:t>
            </a:r>
          </a:p>
        </p:txBody>
      </p:sp>
      <p:sp>
        <p:nvSpPr>
          <p:cNvPr id="10" name="Rectangle 9">
            <a:extLst>
              <a:ext uri="{FF2B5EF4-FFF2-40B4-BE49-F238E27FC236}">
                <a16:creationId xmlns:a16="http://schemas.microsoft.com/office/drawing/2014/main" id="{30E1D2B0-3726-417B-9F5A-2BF32B9A2894}"/>
              </a:ext>
            </a:extLst>
          </p:cNvPr>
          <p:cNvSpPr/>
          <p:nvPr/>
        </p:nvSpPr>
        <p:spPr>
          <a:xfrm>
            <a:off x="1495425" y="1152525"/>
            <a:ext cx="10668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fr-FR"/>
              <a:t>Events datas .csv</a:t>
            </a:r>
          </a:p>
        </p:txBody>
      </p:sp>
      <p:sp>
        <p:nvSpPr>
          <p:cNvPr id="11" name="Flèche : droite 10">
            <a:extLst>
              <a:ext uri="{FF2B5EF4-FFF2-40B4-BE49-F238E27FC236}">
                <a16:creationId xmlns:a16="http://schemas.microsoft.com/office/drawing/2014/main" id="{C7075A4F-E595-426B-A4F5-A8E3BE91884B}"/>
              </a:ext>
            </a:extLst>
          </p:cNvPr>
          <p:cNvSpPr/>
          <p:nvPr/>
        </p:nvSpPr>
        <p:spPr>
          <a:xfrm>
            <a:off x="5940170" y="1376933"/>
            <a:ext cx="981075" cy="4857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Rectangle 11">
            <a:extLst>
              <a:ext uri="{FF2B5EF4-FFF2-40B4-BE49-F238E27FC236}">
                <a16:creationId xmlns:a16="http://schemas.microsoft.com/office/drawing/2014/main" id="{B24D0D93-4F10-48C6-B7AD-0A6FDF7BBC17}"/>
              </a:ext>
            </a:extLst>
          </p:cNvPr>
          <p:cNvSpPr/>
          <p:nvPr/>
        </p:nvSpPr>
        <p:spPr>
          <a:xfrm>
            <a:off x="7048500" y="1152525"/>
            <a:ext cx="13335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fr-FR" err="1"/>
              <a:t>Dataframe</a:t>
            </a:r>
            <a:r>
              <a:rPr lang="fr-FR"/>
              <a:t> 1 ligne = 3 actions</a:t>
            </a:r>
          </a:p>
        </p:txBody>
      </p:sp>
      <p:sp>
        <p:nvSpPr>
          <p:cNvPr id="13" name="ZoneTexte 12">
            <a:extLst>
              <a:ext uri="{FF2B5EF4-FFF2-40B4-BE49-F238E27FC236}">
                <a16:creationId xmlns:a16="http://schemas.microsoft.com/office/drawing/2014/main" id="{F2B4342E-7954-4225-90B2-DC11278B62AA}"/>
              </a:ext>
            </a:extLst>
          </p:cNvPr>
          <p:cNvSpPr txBox="1"/>
          <p:nvPr/>
        </p:nvSpPr>
        <p:spPr>
          <a:xfrm>
            <a:off x="0" y="2724149"/>
            <a:ext cx="145732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err="1"/>
              <a:t>Metrica</a:t>
            </a:r>
            <a:r>
              <a:rPr lang="fr-FR"/>
              <a:t> v2</a:t>
            </a:r>
          </a:p>
        </p:txBody>
      </p:sp>
      <p:sp>
        <p:nvSpPr>
          <p:cNvPr id="14" name="Rectangle 13">
            <a:extLst>
              <a:ext uri="{FF2B5EF4-FFF2-40B4-BE49-F238E27FC236}">
                <a16:creationId xmlns:a16="http://schemas.microsoft.com/office/drawing/2014/main" id="{E9B46CFB-A583-4FC6-B752-F7952036DE6B}"/>
              </a:ext>
            </a:extLst>
          </p:cNvPr>
          <p:cNvSpPr/>
          <p:nvPr/>
        </p:nvSpPr>
        <p:spPr>
          <a:xfrm>
            <a:off x="2790825" y="2457450"/>
            <a:ext cx="13335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fr-FR" err="1"/>
              <a:t>Tracking</a:t>
            </a:r>
            <a:r>
              <a:rPr lang="fr-FR"/>
              <a:t> datas .txt</a:t>
            </a:r>
          </a:p>
        </p:txBody>
      </p:sp>
      <p:sp>
        <p:nvSpPr>
          <p:cNvPr id="15" name="ZoneTexte 14">
            <a:extLst>
              <a:ext uri="{FF2B5EF4-FFF2-40B4-BE49-F238E27FC236}">
                <a16:creationId xmlns:a16="http://schemas.microsoft.com/office/drawing/2014/main" id="{0F1EA0CA-131E-4C49-A518-28C4BDA00EA9}"/>
              </a:ext>
            </a:extLst>
          </p:cNvPr>
          <p:cNvSpPr txBox="1"/>
          <p:nvPr/>
        </p:nvSpPr>
        <p:spPr>
          <a:xfrm>
            <a:off x="2514600" y="2752724"/>
            <a:ext cx="31432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fr-FR"/>
              <a:t>+</a:t>
            </a:r>
          </a:p>
        </p:txBody>
      </p:sp>
      <p:sp>
        <p:nvSpPr>
          <p:cNvPr id="16" name="Rectangle 15">
            <a:extLst>
              <a:ext uri="{FF2B5EF4-FFF2-40B4-BE49-F238E27FC236}">
                <a16:creationId xmlns:a16="http://schemas.microsoft.com/office/drawing/2014/main" id="{B8B31DF3-FF06-45B1-9F2F-2E0DB9977A37}"/>
              </a:ext>
            </a:extLst>
          </p:cNvPr>
          <p:cNvSpPr/>
          <p:nvPr/>
        </p:nvSpPr>
        <p:spPr>
          <a:xfrm>
            <a:off x="1495424" y="2457450"/>
            <a:ext cx="1076325"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fr-FR"/>
              <a:t>Events datas .</a:t>
            </a:r>
            <a:r>
              <a:rPr lang="fr-FR" err="1"/>
              <a:t>json</a:t>
            </a:r>
          </a:p>
        </p:txBody>
      </p:sp>
      <p:sp>
        <p:nvSpPr>
          <p:cNvPr id="17" name="Flèche : droite 16">
            <a:extLst>
              <a:ext uri="{FF2B5EF4-FFF2-40B4-BE49-F238E27FC236}">
                <a16:creationId xmlns:a16="http://schemas.microsoft.com/office/drawing/2014/main" id="{452C7CAD-87B7-4874-9D65-9EA9A0F108F1}"/>
              </a:ext>
            </a:extLst>
          </p:cNvPr>
          <p:cNvSpPr/>
          <p:nvPr/>
        </p:nvSpPr>
        <p:spPr>
          <a:xfrm>
            <a:off x="5940170" y="2691383"/>
            <a:ext cx="981075" cy="4857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Rectangle 17">
            <a:extLst>
              <a:ext uri="{FF2B5EF4-FFF2-40B4-BE49-F238E27FC236}">
                <a16:creationId xmlns:a16="http://schemas.microsoft.com/office/drawing/2014/main" id="{3C8DB47C-3988-4A4C-8C8E-A12B4182536D}"/>
              </a:ext>
            </a:extLst>
          </p:cNvPr>
          <p:cNvSpPr/>
          <p:nvPr/>
        </p:nvSpPr>
        <p:spPr>
          <a:xfrm>
            <a:off x="7048500" y="2447925"/>
            <a:ext cx="13335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fr-FR" err="1"/>
              <a:t>Dataframe</a:t>
            </a:r>
            <a:r>
              <a:rPr lang="fr-FR"/>
              <a:t> 1 ligne = 3 actions</a:t>
            </a:r>
          </a:p>
        </p:txBody>
      </p:sp>
      <p:sp>
        <p:nvSpPr>
          <p:cNvPr id="19" name="Rectangle 18">
            <a:extLst>
              <a:ext uri="{FF2B5EF4-FFF2-40B4-BE49-F238E27FC236}">
                <a16:creationId xmlns:a16="http://schemas.microsoft.com/office/drawing/2014/main" id="{CF44A94A-7F8A-44B6-B864-59F5534CD8E4}"/>
              </a:ext>
            </a:extLst>
          </p:cNvPr>
          <p:cNvSpPr/>
          <p:nvPr/>
        </p:nvSpPr>
        <p:spPr>
          <a:xfrm>
            <a:off x="2790825" y="3800475"/>
            <a:ext cx="13335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fr-FR" err="1"/>
              <a:t>Tracking</a:t>
            </a:r>
            <a:r>
              <a:rPr lang="fr-FR"/>
              <a:t> datas .</a:t>
            </a:r>
            <a:r>
              <a:rPr lang="fr-FR" err="1"/>
              <a:t>json</a:t>
            </a:r>
          </a:p>
        </p:txBody>
      </p:sp>
      <p:sp>
        <p:nvSpPr>
          <p:cNvPr id="20" name="ZoneTexte 19">
            <a:extLst>
              <a:ext uri="{FF2B5EF4-FFF2-40B4-BE49-F238E27FC236}">
                <a16:creationId xmlns:a16="http://schemas.microsoft.com/office/drawing/2014/main" id="{3DCF5FDB-7985-45D1-8AF8-C2734A77F90A}"/>
              </a:ext>
            </a:extLst>
          </p:cNvPr>
          <p:cNvSpPr txBox="1"/>
          <p:nvPr/>
        </p:nvSpPr>
        <p:spPr>
          <a:xfrm>
            <a:off x="2514600" y="4105274"/>
            <a:ext cx="31432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fr-FR"/>
              <a:t>+</a:t>
            </a:r>
          </a:p>
        </p:txBody>
      </p:sp>
      <p:sp>
        <p:nvSpPr>
          <p:cNvPr id="21" name="Rectangle 20">
            <a:extLst>
              <a:ext uri="{FF2B5EF4-FFF2-40B4-BE49-F238E27FC236}">
                <a16:creationId xmlns:a16="http://schemas.microsoft.com/office/drawing/2014/main" id="{81AE747E-1F76-4790-877C-6A02FD467124}"/>
              </a:ext>
            </a:extLst>
          </p:cNvPr>
          <p:cNvSpPr/>
          <p:nvPr/>
        </p:nvSpPr>
        <p:spPr>
          <a:xfrm>
            <a:off x="1495424" y="3800475"/>
            <a:ext cx="10668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fr-FR"/>
              <a:t>Events datas .</a:t>
            </a:r>
            <a:r>
              <a:rPr lang="fr-FR" err="1"/>
              <a:t>json</a:t>
            </a:r>
          </a:p>
        </p:txBody>
      </p:sp>
      <p:sp>
        <p:nvSpPr>
          <p:cNvPr id="22" name="Flèche : droite 21">
            <a:extLst>
              <a:ext uri="{FF2B5EF4-FFF2-40B4-BE49-F238E27FC236}">
                <a16:creationId xmlns:a16="http://schemas.microsoft.com/office/drawing/2014/main" id="{3B901DFC-5E37-40E4-8318-7140754DDB4D}"/>
              </a:ext>
            </a:extLst>
          </p:cNvPr>
          <p:cNvSpPr/>
          <p:nvPr/>
        </p:nvSpPr>
        <p:spPr>
          <a:xfrm>
            <a:off x="5940170" y="4015358"/>
            <a:ext cx="981075" cy="4857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 name="Rectangle 22">
            <a:extLst>
              <a:ext uri="{FF2B5EF4-FFF2-40B4-BE49-F238E27FC236}">
                <a16:creationId xmlns:a16="http://schemas.microsoft.com/office/drawing/2014/main" id="{52953DF2-6117-49CC-8B65-D90EFF0E23B8}"/>
              </a:ext>
            </a:extLst>
          </p:cNvPr>
          <p:cNvSpPr/>
          <p:nvPr/>
        </p:nvSpPr>
        <p:spPr>
          <a:xfrm>
            <a:off x="7048500" y="3800475"/>
            <a:ext cx="13335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fr-FR" err="1"/>
              <a:t>Dataframe</a:t>
            </a:r>
            <a:r>
              <a:rPr lang="fr-FR"/>
              <a:t> 1 ligne = 3 actions</a:t>
            </a:r>
          </a:p>
        </p:txBody>
      </p:sp>
      <p:sp>
        <p:nvSpPr>
          <p:cNvPr id="24" name="ZoneTexte 23">
            <a:extLst>
              <a:ext uri="{FF2B5EF4-FFF2-40B4-BE49-F238E27FC236}">
                <a16:creationId xmlns:a16="http://schemas.microsoft.com/office/drawing/2014/main" id="{98363590-D3A0-4C14-AC16-AF49614ECC80}"/>
              </a:ext>
            </a:extLst>
          </p:cNvPr>
          <p:cNvSpPr txBox="1"/>
          <p:nvPr/>
        </p:nvSpPr>
        <p:spPr>
          <a:xfrm>
            <a:off x="0" y="3962399"/>
            <a:ext cx="1552575"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err="1"/>
              <a:t>Statsbomb</a:t>
            </a:r>
            <a:r>
              <a:rPr lang="fr-FR"/>
              <a:t> / </a:t>
            </a:r>
            <a:r>
              <a:rPr lang="fr-FR" err="1"/>
              <a:t>SkillCorner</a:t>
            </a:r>
          </a:p>
        </p:txBody>
      </p:sp>
      <p:sp>
        <p:nvSpPr>
          <p:cNvPr id="3" name="Accolade fermante 2">
            <a:extLst>
              <a:ext uri="{FF2B5EF4-FFF2-40B4-BE49-F238E27FC236}">
                <a16:creationId xmlns:a16="http://schemas.microsoft.com/office/drawing/2014/main" id="{C55DCE6A-3417-4A98-B323-7BC1B7FB5A6F}"/>
              </a:ext>
            </a:extLst>
          </p:cNvPr>
          <p:cNvSpPr/>
          <p:nvPr/>
        </p:nvSpPr>
        <p:spPr>
          <a:xfrm>
            <a:off x="8513826" y="1133475"/>
            <a:ext cx="714375" cy="381000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25" name="Rectangle 24">
            <a:extLst>
              <a:ext uri="{FF2B5EF4-FFF2-40B4-BE49-F238E27FC236}">
                <a16:creationId xmlns:a16="http://schemas.microsoft.com/office/drawing/2014/main" id="{DDC53095-821D-4F8E-9F0F-F3075C681E29}"/>
              </a:ext>
            </a:extLst>
          </p:cNvPr>
          <p:cNvSpPr/>
          <p:nvPr/>
        </p:nvSpPr>
        <p:spPr>
          <a:xfrm>
            <a:off x="9391649" y="2476500"/>
            <a:ext cx="1752600" cy="10287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fr-FR" err="1"/>
              <a:t>Dataframe</a:t>
            </a:r>
          </a:p>
          <a:p>
            <a:pPr algn="ctr"/>
            <a:r>
              <a:rPr lang="fr-FR"/>
              <a:t>commun pour modélisation</a:t>
            </a:r>
          </a:p>
        </p:txBody>
      </p:sp>
      <p:sp>
        <p:nvSpPr>
          <p:cNvPr id="26" name="Rectangle 25">
            <a:extLst>
              <a:ext uri="{FF2B5EF4-FFF2-40B4-BE49-F238E27FC236}">
                <a16:creationId xmlns:a16="http://schemas.microsoft.com/office/drawing/2014/main" id="{F7D27E0B-D615-43DE-B244-74773A0ACAE0}"/>
              </a:ext>
            </a:extLst>
          </p:cNvPr>
          <p:cNvSpPr/>
          <p:nvPr/>
        </p:nvSpPr>
        <p:spPr>
          <a:xfrm>
            <a:off x="4352925" y="1162050"/>
            <a:ext cx="13335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fr-FR" err="1"/>
              <a:t>Away</a:t>
            </a:r>
          </a:p>
          <a:p>
            <a:pPr algn="ctr"/>
            <a:r>
              <a:rPr lang="fr-FR" err="1"/>
              <a:t>tracking</a:t>
            </a:r>
            <a:r>
              <a:rPr lang="fr-FR"/>
              <a:t> datas .csv</a:t>
            </a:r>
          </a:p>
        </p:txBody>
      </p:sp>
      <p:sp>
        <p:nvSpPr>
          <p:cNvPr id="27" name="ZoneTexte 26">
            <a:extLst>
              <a:ext uri="{FF2B5EF4-FFF2-40B4-BE49-F238E27FC236}">
                <a16:creationId xmlns:a16="http://schemas.microsoft.com/office/drawing/2014/main" id="{60827D78-2D45-4834-B713-8846309C874E}"/>
              </a:ext>
            </a:extLst>
          </p:cNvPr>
          <p:cNvSpPr txBox="1"/>
          <p:nvPr/>
        </p:nvSpPr>
        <p:spPr>
          <a:xfrm>
            <a:off x="4086225" y="1438274"/>
            <a:ext cx="31432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fr-FR"/>
              <a:t>+</a:t>
            </a:r>
          </a:p>
        </p:txBody>
      </p:sp>
      <p:sp>
        <p:nvSpPr>
          <p:cNvPr id="28" name="Rectangle 27">
            <a:extLst>
              <a:ext uri="{FF2B5EF4-FFF2-40B4-BE49-F238E27FC236}">
                <a16:creationId xmlns:a16="http://schemas.microsoft.com/office/drawing/2014/main" id="{61D61618-E25F-4CDD-917D-1726DBBAB442}"/>
              </a:ext>
            </a:extLst>
          </p:cNvPr>
          <p:cNvSpPr/>
          <p:nvPr/>
        </p:nvSpPr>
        <p:spPr>
          <a:xfrm>
            <a:off x="4362450" y="2476500"/>
            <a:ext cx="13335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fr-FR"/>
              <a:t>Meta datas .xml</a:t>
            </a:r>
          </a:p>
        </p:txBody>
      </p:sp>
      <p:sp>
        <p:nvSpPr>
          <p:cNvPr id="29" name="ZoneTexte 28">
            <a:extLst>
              <a:ext uri="{FF2B5EF4-FFF2-40B4-BE49-F238E27FC236}">
                <a16:creationId xmlns:a16="http://schemas.microsoft.com/office/drawing/2014/main" id="{CB080FF7-C7BA-4539-8C44-AD2E6002BFE6}"/>
              </a:ext>
            </a:extLst>
          </p:cNvPr>
          <p:cNvSpPr txBox="1"/>
          <p:nvPr/>
        </p:nvSpPr>
        <p:spPr>
          <a:xfrm>
            <a:off x="4086225" y="2752724"/>
            <a:ext cx="31432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fr-FR"/>
              <a:t>+</a:t>
            </a:r>
          </a:p>
        </p:txBody>
      </p:sp>
      <p:sp>
        <p:nvSpPr>
          <p:cNvPr id="30" name="Rectangle 29">
            <a:extLst>
              <a:ext uri="{FF2B5EF4-FFF2-40B4-BE49-F238E27FC236}">
                <a16:creationId xmlns:a16="http://schemas.microsoft.com/office/drawing/2014/main" id="{C66F7B1D-6DFE-44C7-B6D2-F3CA5EBE0614}"/>
              </a:ext>
            </a:extLst>
          </p:cNvPr>
          <p:cNvSpPr/>
          <p:nvPr/>
        </p:nvSpPr>
        <p:spPr>
          <a:xfrm>
            <a:off x="4352925" y="3800475"/>
            <a:ext cx="13335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fr-FR"/>
              <a:t>Match</a:t>
            </a:r>
          </a:p>
          <a:p>
            <a:pPr algn="ctr"/>
            <a:r>
              <a:rPr lang="fr-FR"/>
              <a:t>datas .</a:t>
            </a:r>
            <a:r>
              <a:rPr lang="fr-FR" err="1"/>
              <a:t>json</a:t>
            </a:r>
            <a:endParaRPr lang="fr-FR"/>
          </a:p>
        </p:txBody>
      </p:sp>
      <p:sp>
        <p:nvSpPr>
          <p:cNvPr id="31" name="ZoneTexte 30">
            <a:extLst>
              <a:ext uri="{FF2B5EF4-FFF2-40B4-BE49-F238E27FC236}">
                <a16:creationId xmlns:a16="http://schemas.microsoft.com/office/drawing/2014/main" id="{77E1232F-6D40-4F5E-B60C-9F24A0F6C109}"/>
              </a:ext>
            </a:extLst>
          </p:cNvPr>
          <p:cNvSpPr txBox="1"/>
          <p:nvPr/>
        </p:nvSpPr>
        <p:spPr>
          <a:xfrm>
            <a:off x="4086225" y="4105274"/>
            <a:ext cx="31432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fr-FR"/>
              <a:t>+</a:t>
            </a:r>
          </a:p>
        </p:txBody>
      </p:sp>
      <p:sp>
        <p:nvSpPr>
          <p:cNvPr id="5" name="Flèche : haut 4">
            <a:extLst>
              <a:ext uri="{FF2B5EF4-FFF2-40B4-BE49-F238E27FC236}">
                <a16:creationId xmlns:a16="http://schemas.microsoft.com/office/drawing/2014/main" id="{B57A99E1-D7A9-433A-9134-8BEA5E3D331A}"/>
              </a:ext>
            </a:extLst>
          </p:cNvPr>
          <p:cNvSpPr/>
          <p:nvPr/>
        </p:nvSpPr>
        <p:spPr>
          <a:xfrm>
            <a:off x="6091808" y="4740020"/>
            <a:ext cx="495300" cy="59055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Accolade ouvrante 6">
            <a:extLst>
              <a:ext uri="{FF2B5EF4-FFF2-40B4-BE49-F238E27FC236}">
                <a16:creationId xmlns:a16="http://schemas.microsoft.com/office/drawing/2014/main" id="{B1DA6FE8-E47C-4B3B-A05F-578C54B6CFFC}"/>
              </a:ext>
            </a:extLst>
          </p:cNvPr>
          <p:cNvSpPr/>
          <p:nvPr/>
        </p:nvSpPr>
        <p:spPr>
          <a:xfrm rot="5400000">
            <a:off x="6070664" y="3757612"/>
            <a:ext cx="581025" cy="392430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32" name="ZoneTexte 31">
            <a:extLst>
              <a:ext uri="{FF2B5EF4-FFF2-40B4-BE49-F238E27FC236}">
                <a16:creationId xmlns:a16="http://schemas.microsoft.com/office/drawing/2014/main" id="{68078070-E04B-439C-B47D-7AD6D37F71B3}"/>
              </a:ext>
            </a:extLst>
          </p:cNvPr>
          <p:cNvSpPr txBox="1"/>
          <p:nvPr/>
        </p:nvSpPr>
        <p:spPr>
          <a:xfrm>
            <a:off x="4362450" y="6010275"/>
            <a:ext cx="4391025"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a:t>Ajout de </a:t>
            </a:r>
            <a:r>
              <a:rPr lang="fr-FR" err="1"/>
              <a:t>features</a:t>
            </a:r>
            <a:r>
              <a:rPr lang="fr-FR"/>
              <a:t> personnalisées (</a:t>
            </a:r>
            <a:r>
              <a:rPr lang="fr-FR" err="1"/>
              <a:t>xG</a:t>
            </a:r>
            <a:r>
              <a:rPr lang="fr-FR"/>
              <a:t>, pression, interception, vitesse...) + détermination des variables cibles</a:t>
            </a:r>
          </a:p>
        </p:txBody>
      </p:sp>
      <p:sp>
        <p:nvSpPr>
          <p:cNvPr id="33" name="ZoneTexte 32">
            <a:extLst>
              <a:ext uri="{FF2B5EF4-FFF2-40B4-BE49-F238E27FC236}">
                <a16:creationId xmlns:a16="http://schemas.microsoft.com/office/drawing/2014/main" id="{7DC18CAE-3F34-40B6-A395-2D681A0BB331}"/>
              </a:ext>
            </a:extLst>
          </p:cNvPr>
          <p:cNvSpPr txBox="1"/>
          <p:nvPr/>
        </p:nvSpPr>
        <p:spPr>
          <a:xfrm>
            <a:off x="95250" y="6286500"/>
            <a:ext cx="391477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a:ea typeface="+mn-lt"/>
                <a:cs typeface="+mn-lt"/>
              </a:rPr>
              <a:t>Homogénéisation des types d'</a:t>
            </a:r>
            <a:r>
              <a:rPr lang="fr-FR" err="1">
                <a:ea typeface="+mn-lt"/>
                <a:cs typeface="+mn-lt"/>
              </a:rPr>
              <a:t>event</a:t>
            </a:r>
            <a:endParaRPr lang="fr-FR" err="1"/>
          </a:p>
        </p:txBody>
      </p:sp>
      <p:sp>
        <p:nvSpPr>
          <p:cNvPr id="34" name="Accolade ouvrante 33">
            <a:extLst>
              <a:ext uri="{FF2B5EF4-FFF2-40B4-BE49-F238E27FC236}">
                <a16:creationId xmlns:a16="http://schemas.microsoft.com/office/drawing/2014/main" id="{1B97D9A2-79D3-47A7-BCF4-CBD704F43EAE}"/>
              </a:ext>
            </a:extLst>
          </p:cNvPr>
          <p:cNvSpPr/>
          <p:nvPr/>
        </p:nvSpPr>
        <p:spPr>
          <a:xfrm rot="5400000">
            <a:off x="1227201" y="3676650"/>
            <a:ext cx="1657350" cy="394335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35" name="ZoneTexte 34">
            <a:extLst>
              <a:ext uri="{FF2B5EF4-FFF2-40B4-BE49-F238E27FC236}">
                <a16:creationId xmlns:a16="http://schemas.microsoft.com/office/drawing/2014/main" id="{CD12A953-CF49-4C4A-9899-A0928A7F11A6}"/>
              </a:ext>
            </a:extLst>
          </p:cNvPr>
          <p:cNvSpPr txBox="1"/>
          <p:nvPr/>
        </p:nvSpPr>
        <p:spPr>
          <a:xfrm>
            <a:off x="2209800" y="5038725"/>
            <a:ext cx="27432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a:t>Homogénéisation des coordonnées</a:t>
            </a:r>
          </a:p>
        </p:txBody>
      </p:sp>
      <p:sp>
        <p:nvSpPr>
          <p:cNvPr id="36" name="Accolade ouvrante 35">
            <a:extLst>
              <a:ext uri="{FF2B5EF4-FFF2-40B4-BE49-F238E27FC236}">
                <a16:creationId xmlns:a16="http://schemas.microsoft.com/office/drawing/2014/main" id="{C897CF12-5BB4-47DA-AE8E-275B98671050}"/>
              </a:ext>
            </a:extLst>
          </p:cNvPr>
          <p:cNvSpPr/>
          <p:nvPr/>
        </p:nvSpPr>
        <p:spPr>
          <a:xfrm rot="5400000">
            <a:off x="3241739" y="3814762"/>
            <a:ext cx="361950" cy="229552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Tree>
    <p:extLst>
      <p:ext uri="{BB962C8B-B14F-4D97-AF65-F5344CB8AC3E}">
        <p14:creationId xmlns:p14="http://schemas.microsoft.com/office/powerpoint/2010/main" val="35697167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46AEDD2-AD12-43A9-9244-A5770AD6EC33}"/>
              </a:ext>
            </a:extLst>
          </p:cNvPr>
          <p:cNvSpPr>
            <a:spLocks noGrp="1"/>
          </p:cNvSpPr>
          <p:nvPr>
            <p:ph type="title"/>
          </p:nvPr>
        </p:nvSpPr>
        <p:spPr>
          <a:xfrm>
            <a:off x="842772" y="299085"/>
            <a:ext cx="9692640" cy="668337"/>
          </a:xfrm>
        </p:spPr>
        <p:txBody>
          <a:bodyPr>
            <a:normAutofit fontScale="90000"/>
          </a:bodyPr>
          <a:lstStyle/>
          <a:p>
            <a:r>
              <a:rPr lang="fr-FR" err="1"/>
              <a:t>xG</a:t>
            </a:r>
          </a:p>
        </p:txBody>
      </p:sp>
      <p:pic>
        <p:nvPicPr>
          <p:cNvPr id="5" name="Image 5" descr="Une image contenant texte, noir, plaque&#10;&#10;Description générée automatiquement">
            <a:extLst>
              <a:ext uri="{FF2B5EF4-FFF2-40B4-BE49-F238E27FC236}">
                <a16:creationId xmlns:a16="http://schemas.microsoft.com/office/drawing/2014/main" id="{480F2E79-3348-4D69-9BC7-96FA2F7814E6}"/>
              </a:ext>
            </a:extLst>
          </p:cNvPr>
          <p:cNvPicPr>
            <a:picLocks noGrp="1" noChangeAspect="1"/>
          </p:cNvPicPr>
          <p:nvPr>
            <p:ph sz="half" idx="1"/>
          </p:nvPr>
        </p:nvPicPr>
        <p:blipFill>
          <a:blip r:embed="rId2"/>
          <a:stretch>
            <a:fillRect/>
          </a:stretch>
        </p:blipFill>
        <p:spPr>
          <a:xfrm>
            <a:off x="271272" y="3249216"/>
            <a:ext cx="5109210" cy="2482054"/>
          </a:xfrm>
        </p:spPr>
      </p:pic>
      <p:sp>
        <p:nvSpPr>
          <p:cNvPr id="6" name="ZoneTexte 5">
            <a:extLst>
              <a:ext uri="{FF2B5EF4-FFF2-40B4-BE49-F238E27FC236}">
                <a16:creationId xmlns:a16="http://schemas.microsoft.com/office/drawing/2014/main" id="{31323693-68A8-491A-9221-09EFAA137C9B}"/>
              </a:ext>
            </a:extLst>
          </p:cNvPr>
          <p:cNvSpPr txBox="1"/>
          <p:nvPr/>
        </p:nvSpPr>
        <p:spPr>
          <a:xfrm>
            <a:off x="266700" y="1400175"/>
            <a:ext cx="9791700"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a:t>Modéliser à partir des données de </a:t>
            </a:r>
            <a:r>
              <a:rPr lang="fr-FR" err="1"/>
              <a:t>Wyscout</a:t>
            </a:r>
            <a:r>
              <a:rPr lang="fr-FR"/>
              <a:t> sous forme d'une régression logistique 1/(1+exp(x))</a:t>
            </a:r>
            <a:endParaRPr lang="fr-FR" err="1"/>
          </a:p>
          <a:p>
            <a:endParaRPr lang="fr-FR"/>
          </a:p>
          <a:p>
            <a:r>
              <a:rPr lang="fr-FR"/>
              <a:t>Tester avec plusieurs combinaisons de paramètres (x, y, x², y², angle de tir, distance, angle * x, angle * distance, distance²,…)</a:t>
            </a:r>
          </a:p>
        </p:txBody>
      </p:sp>
      <p:pic>
        <p:nvPicPr>
          <p:cNvPr id="7" name="Image 7">
            <a:extLst>
              <a:ext uri="{FF2B5EF4-FFF2-40B4-BE49-F238E27FC236}">
                <a16:creationId xmlns:a16="http://schemas.microsoft.com/office/drawing/2014/main" id="{1ECC2256-2989-4072-BBE3-238D23A3BB4D}"/>
              </a:ext>
            </a:extLst>
          </p:cNvPr>
          <p:cNvPicPr>
            <a:picLocks noChangeAspect="1"/>
          </p:cNvPicPr>
          <p:nvPr/>
        </p:nvPicPr>
        <p:blipFill>
          <a:blip r:embed="rId3"/>
          <a:stretch>
            <a:fillRect/>
          </a:stretch>
        </p:blipFill>
        <p:spPr>
          <a:xfrm>
            <a:off x="5467350" y="2972105"/>
            <a:ext cx="4343400" cy="3047389"/>
          </a:xfrm>
          <a:prstGeom prst="rect">
            <a:avLst/>
          </a:prstGeom>
        </p:spPr>
      </p:pic>
      <p:sp>
        <p:nvSpPr>
          <p:cNvPr id="8" name="Rectangle 7">
            <a:extLst>
              <a:ext uri="{FF2B5EF4-FFF2-40B4-BE49-F238E27FC236}">
                <a16:creationId xmlns:a16="http://schemas.microsoft.com/office/drawing/2014/main" id="{D60A2134-1F59-4D86-B0F2-6D0D1F0050D3}"/>
              </a:ext>
            </a:extLst>
          </p:cNvPr>
          <p:cNvSpPr/>
          <p:nvPr/>
        </p:nvSpPr>
        <p:spPr>
          <a:xfrm>
            <a:off x="5553075" y="2838450"/>
            <a:ext cx="3286125" cy="6286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solidFill>
                  <a:schemeClr val="tx1"/>
                </a:solidFill>
              </a:rPr>
              <a:t>Probabilité de but</a:t>
            </a:r>
          </a:p>
        </p:txBody>
      </p:sp>
      <p:pic>
        <p:nvPicPr>
          <p:cNvPr id="10" name="Image 10">
            <a:extLst>
              <a:ext uri="{FF2B5EF4-FFF2-40B4-BE49-F238E27FC236}">
                <a16:creationId xmlns:a16="http://schemas.microsoft.com/office/drawing/2014/main" id="{5CA85E02-0575-453C-9948-99B12B225BBC}"/>
              </a:ext>
            </a:extLst>
          </p:cNvPr>
          <p:cNvPicPr>
            <a:picLocks noChangeAspect="1"/>
          </p:cNvPicPr>
          <p:nvPr/>
        </p:nvPicPr>
        <p:blipFill rotWithShape="1">
          <a:blip r:embed="rId4"/>
          <a:srcRect t="15534" r="17708" b="15048"/>
          <a:stretch/>
        </p:blipFill>
        <p:spPr>
          <a:xfrm>
            <a:off x="9829800" y="5338635"/>
            <a:ext cx="2257424" cy="1362926"/>
          </a:xfrm>
          <a:prstGeom prst="rect">
            <a:avLst/>
          </a:prstGeom>
        </p:spPr>
      </p:pic>
      <p:pic>
        <p:nvPicPr>
          <p:cNvPr id="11" name="Image 11">
            <a:extLst>
              <a:ext uri="{FF2B5EF4-FFF2-40B4-BE49-F238E27FC236}">
                <a16:creationId xmlns:a16="http://schemas.microsoft.com/office/drawing/2014/main" id="{64CFD5D0-D200-45AE-860E-772E2C7BFDCC}"/>
              </a:ext>
            </a:extLst>
          </p:cNvPr>
          <p:cNvPicPr>
            <a:picLocks noChangeAspect="1"/>
          </p:cNvPicPr>
          <p:nvPr/>
        </p:nvPicPr>
        <p:blipFill>
          <a:blip r:embed="rId5"/>
          <a:stretch>
            <a:fillRect/>
          </a:stretch>
        </p:blipFill>
        <p:spPr>
          <a:xfrm>
            <a:off x="9344025" y="154946"/>
            <a:ext cx="2743200" cy="1557008"/>
          </a:xfrm>
          <a:prstGeom prst="rect">
            <a:avLst/>
          </a:prstGeom>
        </p:spPr>
      </p:pic>
      <p:sp>
        <p:nvSpPr>
          <p:cNvPr id="12" name="ZoneTexte 11">
            <a:extLst>
              <a:ext uri="{FF2B5EF4-FFF2-40B4-BE49-F238E27FC236}">
                <a16:creationId xmlns:a16="http://schemas.microsoft.com/office/drawing/2014/main" id="{CCE79D54-871D-4AF8-BFD4-28C07DC326AE}"/>
              </a:ext>
            </a:extLst>
          </p:cNvPr>
          <p:cNvSpPr txBox="1"/>
          <p:nvPr/>
        </p:nvSpPr>
        <p:spPr>
          <a:xfrm>
            <a:off x="10572750" y="4962525"/>
            <a:ext cx="136207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a:t>x et y</a:t>
            </a:r>
          </a:p>
        </p:txBody>
      </p:sp>
      <p:pic>
        <p:nvPicPr>
          <p:cNvPr id="13" name="Image 13">
            <a:extLst>
              <a:ext uri="{FF2B5EF4-FFF2-40B4-BE49-F238E27FC236}">
                <a16:creationId xmlns:a16="http://schemas.microsoft.com/office/drawing/2014/main" id="{2E0B43F6-ACC4-430C-9ED5-E25C572D966A}"/>
              </a:ext>
            </a:extLst>
          </p:cNvPr>
          <p:cNvPicPr>
            <a:picLocks noChangeAspect="1"/>
          </p:cNvPicPr>
          <p:nvPr/>
        </p:nvPicPr>
        <p:blipFill>
          <a:blip r:embed="rId6"/>
          <a:stretch>
            <a:fillRect/>
          </a:stretch>
        </p:blipFill>
        <p:spPr>
          <a:xfrm>
            <a:off x="9896475" y="2506287"/>
            <a:ext cx="2200275" cy="1559675"/>
          </a:xfrm>
          <a:prstGeom prst="rect">
            <a:avLst/>
          </a:prstGeom>
        </p:spPr>
      </p:pic>
    </p:spTree>
    <p:extLst>
      <p:ext uri="{BB962C8B-B14F-4D97-AF65-F5344CB8AC3E}">
        <p14:creationId xmlns:p14="http://schemas.microsoft.com/office/powerpoint/2010/main" val="31117166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02B0AA2-C07F-4697-A27D-66BB04F469A7}"/>
              </a:ext>
            </a:extLst>
          </p:cNvPr>
          <p:cNvSpPr>
            <a:spLocks noGrp="1"/>
          </p:cNvSpPr>
          <p:nvPr>
            <p:ph type="title"/>
          </p:nvPr>
        </p:nvSpPr>
        <p:spPr>
          <a:xfrm>
            <a:off x="1261872" y="365760"/>
            <a:ext cx="9692640" cy="827187"/>
          </a:xfrm>
        </p:spPr>
        <p:txBody>
          <a:bodyPr/>
          <a:lstStyle/>
          <a:p>
            <a:r>
              <a:rPr lang="fr-FR"/>
              <a:t>Modèle d'interception</a:t>
            </a:r>
          </a:p>
        </p:txBody>
      </p:sp>
      <p:sp>
        <p:nvSpPr>
          <p:cNvPr id="3" name="Espace réservé du contenu 2">
            <a:extLst>
              <a:ext uri="{FF2B5EF4-FFF2-40B4-BE49-F238E27FC236}">
                <a16:creationId xmlns:a16="http://schemas.microsoft.com/office/drawing/2014/main" id="{D9635998-CD9D-40C7-8433-B8D4418E2298}"/>
              </a:ext>
            </a:extLst>
          </p:cNvPr>
          <p:cNvSpPr>
            <a:spLocks noGrp="1"/>
          </p:cNvSpPr>
          <p:nvPr>
            <p:ph sz="half" idx="1"/>
          </p:nvPr>
        </p:nvSpPr>
        <p:spPr>
          <a:xfrm>
            <a:off x="271970" y="1302880"/>
            <a:ext cx="10677977" cy="5114698"/>
          </a:xfrm>
        </p:spPr>
        <p:txBody>
          <a:bodyPr vert="horz" lIns="91440" tIns="45720" rIns="91440" bIns="45720" rtlCol="0" anchor="t">
            <a:normAutofit/>
          </a:bodyPr>
          <a:lstStyle/>
          <a:p>
            <a:r>
              <a:rPr lang="en-GB" sz="1400" dirty="0"/>
              <a:t>C</a:t>
            </a:r>
            <a:r>
              <a:rPr lang="es-ES" sz="1400" dirty="0" err="1"/>
              <a:t>réer</a:t>
            </a:r>
            <a:r>
              <a:rPr lang="es-ES" sz="1400" dirty="0"/>
              <a:t> les </a:t>
            </a:r>
            <a:r>
              <a:rPr lang="es-ES" sz="1400" dirty="0" err="1"/>
              <a:t>features</a:t>
            </a:r>
            <a:r>
              <a:rPr lang="es-ES" sz="1400" dirty="0"/>
              <a:t> les plus pertinentes </a:t>
            </a:r>
            <a:r>
              <a:rPr lang="es-ES" sz="1400" dirty="0" err="1"/>
              <a:t>par</a:t>
            </a:r>
            <a:r>
              <a:rPr lang="es-ES" sz="1400" dirty="0"/>
              <a:t> </a:t>
            </a:r>
            <a:r>
              <a:rPr lang="es-ES" sz="1400" dirty="0" err="1"/>
              <a:t>rapport</a:t>
            </a:r>
            <a:r>
              <a:rPr lang="es-ES" sz="1400" dirty="0"/>
              <a:t> à la variable </a:t>
            </a:r>
            <a:r>
              <a:rPr lang="es-ES" sz="1400" dirty="0" err="1"/>
              <a:t>cible</a:t>
            </a:r>
            <a:r>
              <a:rPr lang="es-ES" sz="1400" dirty="0"/>
              <a:t>: </a:t>
            </a:r>
            <a:r>
              <a:rPr lang="es-ES" sz="1400" dirty="0" err="1"/>
              <a:t>interception</a:t>
            </a:r>
            <a:r>
              <a:rPr lang="es-ES" sz="1400" dirty="0"/>
              <a:t>, en </a:t>
            </a:r>
            <a:r>
              <a:rPr lang="es-ES" sz="1400" dirty="0" err="1"/>
              <a:t>ne</a:t>
            </a:r>
            <a:r>
              <a:rPr lang="es-ES" sz="1400" dirty="0"/>
              <a:t> </a:t>
            </a:r>
            <a:r>
              <a:rPr lang="es-ES" sz="1400" dirty="0" err="1"/>
              <a:t>gardant</a:t>
            </a:r>
            <a:r>
              <a:rPr lang="es-ES" sz="1400" dirty="0"/>
              <a:t> que les </a:t>
            </a:r>
            <a:r>
              <a:rPr lang="en-GB" sz="1400" dirty="0"/>
              <a:t>passes et les challenges. </a:t>
            </a:r>
            <a:endParaRPr lang="es-ES" sz="1400" dirty="0"/>
          </a:p>
          <a:p>
            <a:r>
              <a:rPr lang="es-ES" sz="1400" dirty="0"/>
              <a:t>La </a:t>
            </a:r>
            <a:r>
              <a:rPr lang="es-ES" sz="1400" dirty="0" err="1"/>
              <a:t>plupart</a:t>
            </a:r>
            <a:r>
              <a:rPr lang="es-ES" sz="1400" dirty="0"/>
              <a:t> des variables </a:t>
            </a:r>
            <a:r>
              <a:rPr lang="es-ES" sz="1400" dirty="0" err="1"/>
              <a:t>vont</a:t>
            </a:r>
            <a:r>
              <a:rPr lang="es-ES" sz="1400" dirty="0"/>
              <a:t> </a:t>
            </a:r>
            <a:r>
              <a:rPr lang="es-ES" sz="1400" dirty="0" err="1"/>
              <a:t>être</a:t>
            </a:r>
            <a:r>
              <a:rPr lang="es-ES" sz="1400" dirty="0"/>
              <a:t> </a:t>
            </a:r>
            <a:r>
              <a:rPr lang="es-ES" sz="1400" dirty="0" err="1"/>
              <a:t>liées</a:t>
            </a:r>
            <a:r>
              <a:rPr lang="es-ES" sz="1400" dirty="0"/>
              <a:t> </a:t>
            </a:r>
            <a:r>
              <a:rPr lang="es-ES" sz="1400" dirty="0" err="1"/>
              <a:t>aux</a:t>
            </a:r>
            <a:r>
              <a:rPr lang="es-ES" sz="1400" dirty="0"/>
              <a:t> </a:t>
            </a:r>
            <a:r>
              <a:rPr lang="es-ES" sz="1400" dirty="0" err="1"/>
              <a:t>distance</a:t>
            </a:r>
            <a:r>
              <a:rPr lang="es-ES" sz="1400" dirty="0"/>
              <a:t> et </a:t>
            </a:r>
            <a:r>
              <a:rPr lang="es-ES" sz="1400" dirty="0" err="1"/>
              <a:t>vitesse</a:t>
            </a:r>
            <a:r>
              <a:rPr lang="es-ES" sz="1400" dirty="0"/>
              <a:t>, car </a:t>
            </a:r>
            <a:r>
              <a:rPr lang="es-ES" sz="1400" dirty="0" err="1"/>
              <a:t>cette</a:t>
            </a:r>
            <a:r>
              <a:rPr lang="es-ES" sz="1400" dirty="0"/>
              <a:t> </a:t>
            </a:r>
            <a:r>
              <a:rPr lang="es-ES" sz="1400" dirty="0" err="1"/>
              <a:t>sorte</a:t>
            </a:r>
            <a:r>
              <a:rPr lang="es-ES" sz="1400" dirty="0"/>
              <a:t> de variables </a:t>
            </a:r>
            <a:r>
              <a:rPr lang="fr-FR" sz="1400" dirty="0"/>
              <a:t>seront</a:t>
            </a:r>
            <a:r>
              <a:rPr lang="es-ES" sz="1400" dirty="0"/>
              <a:t> plus descriptives </a:t>
            </a:r>
            <a:r>
              <a:rPr lang="es-ES" sz="1400" dirty="0" err="1"/>
              <a:t>avec</a:t>
            </a:r>
            <a:r>
              <a:rPr lang="es-ES" sz="1400" dirty="0"/>
              <a:t> </a:t>
            </a:r>
            <a:r>
              <a:rPr lang="es-ES" sz="1400" dirty="0" err="1"/>
              <a:t>notre</a:t>
            </a:r>
            <a:r>
              <a:rPr lang="es-ES" sz="1400" dirty="0"/>
              <a:t> variable </a:t>
            </a:r>
            <a:r>
              <a:rPr lang="es-ES" sz="1400" dirty="0" err="1"/>
              <a:t>cible</a:t>
            </a:r>
            <a:r>
              <a:rPr lang="es-ES" sz="1400" dirty="0"/>
              <a:t>.  Les plus importantes:    </a:t>
            </a:r>
            <a:endParaRPr lang="fr-FR" sz="1400" dirty="0"/>
          </a:p>
          <a:p>
            <a:r>
              <a:rPr lang="fr-FR" sz="1200" b="1" i="1" dirty="0">
                <a:solidFill>
                  <a:srgbClr val="2F5496"/>
                </a:solidFill>
                <a:effectLst/>
                <a:latin typeface="Bahnschrift Light SemiCondensed"/>
                <a:ea typeface="Times New Roman" panose="02020603050405020304" pitchFamily="18" charset="0"/>
                <a:cs typeface="Times New Roman"/>
              </a:rPr>
              <a:t>Pression au tour du porteur de la balle</a:t>
            </a:r>
          </a:p>
          <a:p>
            <a:endParaRPr lang="fr-FR" sz="1800" b="1" i="1">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endParaRPr>
          </a:p>
          <a:p>
            <a:endParaRPr lang="es-ES"/>
          </a:p>
        </p:txBody>
      </p:sp>
      <p:pic>
        <p:nvPicPr>
          <p:cNvPr id="7" name="Picture 6">
            <a:extLst>
              <a:ext uri="{FF2B5EF4-FFF2-40B4-BE49-F238E27FC236}">
                <a16:creationId xmlns:a16="http://schemas.microsoft.com/office/drawing/2014/main" id="{6C5686AB-214C-4F87-A492-E29918BC82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21522" y="2253742"/>
            <a:ext cx="3997648" cy="2660143"/>
          </a:xfrm>
          <a:prstGeom prst="rect">
            <a:avLst/>
          </a:prstGeom>
        </p:spPr>
      </p:pic>
      <p:sp>
        <p:nvSpPr>
          <p:cNvPr id="5" name="TextBox 4">
            <a:extLst>
              <a:ext uri="{FF2B5EF4-FFF2-40B4-BE49-F238E27FC236}">
                <a16:creationId xmlns:a16="http://schemas.microsoft.com/office/drawing/2014/main" id="{8B0D5303-30B5-4878-989C-71C00B7156D8}"/>
              </a:ext>
            </a:extLst>
          </p:cNvPr>
          <p:cNvSpPr txBox="1"/>
          <p:nvPr/>
        </p:nvSpPr>
        <p:spPr>
          <a:xfrm>
            <a:off x="358561" y="2832132"/>
            <a:ext cx="5904046" cy="461665"/>
          </a:xfrm>
          <a:prstGeom prst="rect">
            <a:avLst/>
          </a:prstGeom>
          <a:noFill/>
        </p:spPr>
        <p:txBody>
          <a:bodyPr wrap="square" lIns="91440" tIns="45720" rIns="91440" bIns="45720" rtlCol="0" anchor="t">
            <a:spAutoFit/>
          </a:bodyPr>
          <a:lstStyle/>
          <a:p>
            <a:r>
              <a:rPr lang="es-ES" sz="1200" dirty="0"/>
              <a:t>Dans un </a:t>
            </a:r>
            <a:r>
              <a:rPr lang="es-ES" sz="1200" dirty="0" err="1"/>
              <a:t>rayon</a:t>
            </a:r>
            <a:r>
              <a:rPr lang="es-ES" sz="1200" dirty="0"/>
              <a:t> de 4 m </a:t>
            </a:r>
            <a:r>
              <a:rPr lang="es-ES" sz="1200" dirty="0" err="1"/>
              <a:t>au</a:t>
            </a:r>
            <a:r>
              <a:rPr lang="es-ES" sz="1200" dirty="0"/>
              <a:t> tour du </a:t>
            </a:r>
            <a:r>
              <a:rPr lang="es-ES" sz="1200" dirty="0" err="1"/>
              <a:t>porteur</a:t>
            </a:r>
            <a:r>
              <a:rPr lang="es-ES" sz="1200" dirty="0"/>
              <a:t> de la balle </a:t>
            </a:r>
            <a:r>
              <a:rPr lang="es-ES" sz="1200" dirty="0" err="1"/>
              <a:t>on</a:t>
            </a:r>
            <a:r>
              <a:rPr lang="es-ES" sz="1200" dirty="0"/>
              <a:t> va </a:t>
            </a:r>
            <a:r>
              <a:rPr lang="es-ES" sz="1200" dirty="0" err="1"/>
              <a:t>calculer</a:t>
            </a:r>
            <a:r>
              <a:rPr lang="es-ES" sz="1200" dirty="0"/>
              <a:t> </a:t>
            </a:r>
            <a:r>
              <a:rPr lang="es-ES" sz="1200" dirty="0" err="1"/>
              <a:t>tant</a:t>
            </a:r>
            <a:r>
              <a:rPr lang="es-ES" sz="1200" dirty="0"/>
              <a:t> </a:t>
            </a:r>
            <a:r>
              <a:rPr lang="es-ES" sz="1200" dirty="0" err="1"/>
              <a:t>pour</a:t>
            </a:r>
            <a:r>
              <a:rPr lang="es-ES" sz="1200" dirty="0"/>
              <a:t> les </a:t>
            </a:r>
            <a:r>
              <a:rPr lang="es-ES" sz="1200" dirty="0" err="1"/>
              <a:t>joueurs</a:t>
            </a:r>
            <a:r>
              <a:rPr lang="es-ES" sz="1200" dirty="0"/>
              <a:t> qui </a:t>
            </a:r>
            <a:r>
              <a:rPr lang="es-ES" sz="1200" dirty="0" err="1"/>
              <a:t>défendent</a:t>
            </a:r>
            <a:r>
              <a:rPr lang="es-ES" sz="1200" dirty="0"/>
              <a:t> que </a:t>
            </a:r>
            <a:r>
              <a:rPr lang="es-ES" sz="1200" dirty="0" err="1"/>
              <a:t>pour</a:t>
            </a:r>
            <a:r>
              <a:rPr lang="es-ES" sz="1200" dirty="0"/>
              <a:t> les </a:t>
            </a:r>
            <a:r>
              <a:rPr lang="es-ES" sz="1200" dirty="0" err="1"/>
              <a:t>attaquants</a:t>
            </a:r>
            <a:r>
              <a:rPr lang="es-ES" sz="1200" dirty="0"/>
              <a:t> un score de </a:t>
            </a:r>
            <a:r>
              <a:rPr lang="es-ES" sz="1200" dirty="0" err="1"/>
              <a:t>pression</a:t>
            </a:r>
            <a:endParaRPr lang="fr-FR" sz="1200" dirty="0"/>
          </a:p>
        </p:txBody>
      </p:sp>
      <p:pic>
        <p:nvPicPr>
          <p:cNvPr id="8" name="Picture 7">
            <a:extLst>
              <a:ext uri="{FF2B5EF4-FFF2-40B4-BE49-F238E27FC236}">
                <a16:creationId xmlns:a16="http://schemas.microsoft.com/office/drawing/2014/main" id="{AC956139-2C4A-4F83-823E-FD3DE3F06B41}"/>
              </a:ext>
            </a:extLst>
          </p:cNvPr>
          <p:cNvPicPr>
            <a:picLocks noChangeAspect="1"/>
          </p:cNvPicPr>
          <p:nvPr/>
        </p:nvPicPr>
        <p:blipFill>
          <a:blip r:embed="rId3"/>
          <a:stretch>
            <a:fillRect/>
          </a:stretch>
        </p:blipFill>
        <p:spPr>
          <a:xfrm>
            <a:off x="362652" y="3261216"/>
            <a:ext cx="3040442" cy="1324408"/>
          </a:xfrm>
          <a:prstGeom prst="rect">
            <a:avLst/>
          </a:prstGeom>
        </p:spPr>
      </p:pic>
      <p:sp>
        <p:nvSpPr>
          <p:cNvPr id="10" name="TextBox 9">
            <a:extLst>
              <a:ext uri="{FF2B5EF4-FFF2-40B4-BE49-F238E27FC236}">
                <a16:creationId xmlns:a16="http://schemas.microsoft.com/office/drawing/2014/main" id="{4B63BFD6-7E7B-41F8-8442-1BA8B9CC3EA4}"/>
              </a:ext>
            </a:extLst>
          </p:cNvPr>
          <p:cNvSpPr txBox="1"/>
          <p:nvPr/>
        </p:nvSpPr>
        <p:spPr>
          <a:xfrm>
            <a:off x="332503" y="4576331"/>
            <a:ext cx="7629945" cy="2677656"/>
          </a:xfrm>
          <a:prstGeom prst="rect">
            <a:avLst/>
          </a:prstGeom>
          <a:noFill/>
        </p:spPr>
        <p:txBody>
          <a:bodyPr wrap="square" lIns="91440" tIns="45720" rIns="91440" bIns="45720" rtlCol="0" anchor="t">
            <a:spAutoFit/>
          </a:bodyPr>
          <a:lstStyle/>
          <a:p>
            <a:pPr marL="171450" indent="-171450">
              <a:buFont typeface="Arial" panose="020B0604020202020204" pitchFamily="34" charset="0"/>
              <a:buChar char="•"/>
            </a:pPr>
            <a:r>
              <a:rPr lang="fr-FR" sz="1200" b="1" i="1" spc="10" dirty="0">
                <a:solidFill>
                  <a:srgbClr val="2F5496"/>
                </a:solidFill>
                <a:latin typeface="Bahnschrift Light SemiCondensed"/>
                <a:cs typeface="Times New Roman"/>
              </a:rPr>
              <a:t>Joueur le plus proche de la trajectoire de la balle</a:t>
            </a:r>
          </a:p>
          <a:p>
            <a:r>
              <a:rPr lang="fr-FR" sz="1200" dirty="0"/>
              <a:t>On considère que la trajectoire est une droite et on calcule la distance de chaque joueur défensif a cette trajectoire en choisissant le joueur avec la distance minimal.</a:t>
            </a:r>
          </a:p>
          <a:p>
            <a:endParaRPr lang="fr-FR" sz="1200">
              <a:solidFill>
                <a:srgbClr val="000000"/>
              </a:solidFill>
              <a:latin typeface="Century Schoolbook"/>
              <a:cs typeface="Times New Roman" panose="02020603050405020304" pitchFamily="18" charset="0"/>
            </a:endParaRPr>
          </a:p>
          <a:p>
            <a:pPr marL="171450" indent="-171450">
              <a:buFont typeface="Arial" panose="020B0604020202020204" pitchFamily="34" charset="0"/>
              <a:buChar char="•"/>
            </a:pPr>
            <a:r>
              <a:rPr lang="fr-FR" sz="1200" b="1" i="1" spc="10" dirty="0">
                <a:solidFill>
                  <a:srgbClr val="2F5496"/>
                </a:solidFill>
                <a:latin typeface="Bahnschrift Light SemiCondensed"/>
                <a:cs typeface="Times New Roman"/>
              </a:rPr>
              <a:t>Vitesse de la balle</a:t>
            </a:r>
          </a:p>
          <a:p>
            <a:endParaRPr lang="fr-FR" sz="1200" b="1" i="1" spc="10">
              <a:solidFill>
                <a:srgbClr val="2F5496"/>
              </a:solidFill>
              <a:latin typeface="Bahnschrift Light SemiCondensed"/>
              <a:cs typeface="Times New Roman"/>
            </a:endParaRPr>
          </a:p>
          <a:p>
            <a:pPr marL="171450" indent="-171450">
              <a:buFont typeface="Arial" panose="020B0604020202020204" pitchFamily="34" charset="0"/>
              <a:buChar char="•"/>
            </a:pPr>
            <a:r>
              <a:rPr lang="fr-FR" sz="1200" b="1" i="1" spc="10" dirty="0">
                <a:solidFill>
                  <a:srgbClr val="2F5496"/>
                </a:solidFill>
                <a:latin typeface="Bahnschrift Light SemiCondensed"/>
                <a:cs typeface="Times New Roman"/>
              </a:rPr>
              <a:t>Vitesse du joueur récepteur de la balle</a:t>
            </a:r>
          </a:p>
          <a:p>
            <a:endParaRPr lang="fr-FR" sz="1200" b="1" i="1" spc="10">
              <a:solidFill>
                <a:srgbClr val="2F5496"/>
              </a:solidFill>
              <a:latin typeface="Bahnschrift Light SemiCondensed"/>
              <a:cs typeface="Times New Roman"/>
            </a:endParaRPr>
          </a:p>
          <a:p>
            <a:pPr marL="171450" indent="-171450">
              <a:buFont typeface="Arial" panose="020B0604020202020204" pitchFamily="34" charset="0"/>
              <a:buChar char="•"/>
            </a:pPr>
            <a:r>
              <a:rPr lang="fr-FR" sz="1200" b="1" i="1" spc="10" dirty="0">
                <a:solidFill>
                  <a:srgbClr val="2F5496"/>
                </a:solidFill>
                <a:latin typeface="Bahnschrift Light SemiCondensed"/>
                <a:cs typeface="Times New Roman"/>
              </a:rPr>
              <a:t>Distance entre le porteur de la balle et le jouer qui la reçoit</a:t>
            </a:r>
          </a:p>
          <a:p>
            <a:pPr lvl="1"/>
            <a:endParaRPr lang="fr-FR" sz="1200" b="1" i="1" spc="10">
              <a:solidFill>
                <a:srgbClr val="2F5496"/>
              </a:solidFill>
              <a:latin typeface="Bahnschrift Light SemiCondensed" panose="020B0502040204020203" pitchFamily="34" charset="0"/>
              <a:cs typeface="Times New Roman" panose="02020603050405020304" pitchFamily="18" charset="0"/>
            </a:endParaRPr>
          </a:p>
          <a:p>
            <a:r>
              <a:rPr lang="fr-FR" sz="1200" dirty="0"/>
              <a:t>On a ajoute aussi le </a:t>
            </a:r>
            <a:r>
              <a:rPr lang="fr-FR" sz="1200" dirty="0" err="1"/>
              <a:t>xG</a:t>
            </a:r>
            <a:r>
              <a:rPr lang="fr-FR" sz="1200" dirty="0"/>
              <a:t>. Finalement on a un </a:t>
            </a:r>
            <a:r>
              <a:rPr lang="fr-FR" sz="1200" dirty="0" err="1"/>
              <a:t>dataset</a:t>
            </a:r>
            <a:r>
              <a:rPr lang="fr-FR" sz="1200" dirty="0"/>
              <a:t> avec 28 variables.</a:t>
            </a:r>
          </a:p>
          <a:p>
            <a:endParaRPr lang="fr-FR" sz="1200"/>
          </a:p>
          <a:p>
            <a:endParaRPr lang="fr-FR" sz="1200"/>
          </a:p>
          <a:p>
            <a:endParaRPr lang="fr-FR" sz="1200" i="1"/>
          </a:p>
        </p:txBody>
      </p:sp>
    </p:spTree>
    <p:extLst>
      <p:ext uri="{BB962C8B-B14F-4D97-AF65-F5344CB8AC3E}">
        <p14:creationId xmlns:p14="http://schemas.microsoft.com/office/powerpoint/2010/main" val="38322082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8EB7E42-EE5F-42EA-A65F-5E6EA5A46339}"/>
              </a:ext>
            </a:extLst>
          </p:cNvPr>
          <p:cNvSpPr>
            <a:spLocks noGrp="1"/>
          </p:cNvSpPr>
          <p:nvPr>
            <p:ph type="title"/>
          </p:nvPr>
        </p:nvSpPr>
        <p:spPr>
          <a:xfrm>
            <a:off x="1261872" y="365760"/>
            <a:ext cx="9692640" cy="735012"/>
          </a:xfrm>
        </p:spPr>
        <p:txBody>
          <a:bodyPr/>
          <a:lstStyle/>
          <a:p>
            <a:r>
              <a:rPr lang="fr-FR"/>
              <a:t>Modélisation</a:t>
            </a:r>
          </a:p>
        </p:txBody>
      </p:sp>
      <p:sp>
        <p:nvSpPr>
          <p:cNvPr id="3" name="Espace réservé du contenu 2">
            <a:extLst>
              <a:ext uri="{FF2B5EF4-FFF2-40B4-BE49-F238E27FC236}">
                <a16:creationId xmlns:a16="http://schemas.microsoft.com/office/drawing/2014/main" id="{DC72B080-FFC9-4609-920A-D159C861E24B}"/>
              </a:ext>
            </a:extLst>
          </p:cNvPr>
          <p:cNvSpPr>
            <a:spLocks noGrp="1"/>
          </p:cNvSpPr>
          <p:nvPr>
            <p:ph sz="half" idx="1"/>
          </p:nvPr>
        </p:nvSpPr>
        <p:spPr>
          <a:xfrm>
            <a:off x="1261872" y="1247775"/>
            <a:ext cx="7842885" cy="4932362"/>
          </a:xfrm>
        </p:spPr>
        <p:txBody>
          <a:bodyPr vert="horz" lIns="91440" tIns="45720" rIns="91440" bIns="45720" rtlCol="0" anchor="t">
            <a:normAutofit/>
          </a:bodyPr>
          <a:lstStyle/>
          <a:p>
            <a:r>
              <a:rPr lang="fr-FR" err="1"/>
              <a:t>XGBoost</a:t>
            </a:r>
            <a:endParaRPr lang="fr-FR"/>
          </a:p>
          <a:p>
            <a:endParaRPr lang="fr-FR"/>
          </a:p>
          <a:p>
            <a:r>
              <a:rPr lang="fr-FR"/>
              <a:t>Problématique des variables cibles :</a:t>
            </a:r>
          </a:p>
          <a:p>
            <a:pPr lvl="1"/>
            <a:r>
              <a:rPr lang="fr-FR" spc="10">
                <a:solidFill>
                  <a:srgbClr val="000000"/>
                </a:solidFill>
              </a:rPr>
              <a:t>Peu de buts au football et très peu de matches à notre disposition (12 occurrences sur 15000+ observations)</a:t>
            </a:r>
          </a:p>
          <a:p>
            <a:pPr lvl="1"/>
            <a:r>
              <a:rPr lang="fr-FR" spc="10">
                <a:solidFill>
                  <a:srgbClr val="000000"/>
                </a:solidFill>
              </a:rPr>
              <a:t>Comment équilibrer le jeu de données ?</a:t>
            </a:r>
          </a:p>
          <a:p>
            <a:pPr lvl="1"/>
            <a:r>
              <a:rPr lang="fr-FR" spc="10">
                <a:solidFill>
                  <a:srgbClr val="000000"/>
                </a:solidFill>
              </a:rPr>
              <a:t>Tester différents types d'</a:t>
            </a:r>
            <a:r>
              <a:rPr lang="fr-FR" spc="10" err="1">
                <a:solidFill>
                  <a:srgbClr val="000000"/>
                </a:solidFill>
              </a:rPr>
              <a:t>events</a:t>
            </a:r>
            <a:r>
              <a:rPr lang="fr-FR" spc="10">
                <a:solidFill>
                  <a:srgbClr val="000000"/>
                </a:solidFill>
              </a:rPr>
              <a:t> (buts, tirs, tirs cadrés)</a:t>
            </a:r>
          </a:p>
        </p:txBody>
      </p:sp>
      <p:pic>
        <p:nvPicPr>
          <p:cNvPr id="5" name="Image 5">
            <a:extLst>
              <a:ext uri="{FF2B5EF4-FFF2-40B4-BE49-F238E27FC236}">
                <a16:creationId xmlns:a16="http://schemas.microsoft.com/office/drawing/2014/main" id="{3BDA00A8-F50B-42E7-8222-3DCEA7FC9856}"/>
              </a:ext>
            </a:extLst>
          </p:cNvPr>
          <p:cNvPicPr>
            <a:picLocks noChangeAspect="1"/>
          </p:cNvPicPr>
          <p:nvPr/>
        </p:nvPicPr>
        <p:blipFill>
          <a:blip r:embed="rId2"/>
          <a:stretch>
            <a:fillRect/>
          </a:stretch>
        </p:blipFill>
        <p:spPr>
          <a:xfrm>
            <a:off x="123825" y="1752542"/>
            <a:ext cx="9124950" cy="438266"/>
          </a:xfrm>
          <a:prstGeom prst="rect">
            <a:avLst/>
          </a:prstGeom>
        </p:spPr>
      </p:pic>
      <p:pic>
        <p:nvPicPr>
          <p:cNvPr id="6" name="Image 6" descr="Une image contenant table&#10;&#10;Description générée automatiquement">
            <a:extLst>
              <a:ext uri="{FF2B5EF4-FFF2-40B4-BE49-F238E27FC236}">
                <a16:creationId xmlns:a16="http://schemas.microsoft.com/office/drawing/2014/main" id="{9895A4D1-ED0C-4E53-B117-DF50A40CBA82}"/>
              </a:ext>
            </a:extLst>
          </p:cNvPr>
          <p:cNvPicPr>
            <a:picLocks noChangeAspect="1"/>
          </p:cNvPicPr>
          <p:nvPr/>
        </p:nvPicPr>
        <p:blipFill>
          <a:blip r:embed="rId3"/>
          <a:stretch>
            <a:fillRect/>
          </a:stretch>
        </p:blipFill>
        <p:spPr>
          <a:xfrm>
            <a:off x="9547878" y="104775"/>
            <a:ext cx="1773518" cy="3295650"/>
          </a:xfrm>
          <a:prstGeom prst="rect">
            <a:avLst/>
          </a:prstGeom>
        </p:spPr>
      </p:pic>
      <p:pic>
        <p:nvPicPr>
          <p:cNvPr id="13" name="Image 9" descr="Une image contenant texte&#10;&#10;Description générée automatiquement">
            <a:extLst>
              <a:ext uri="{FF2B5EF4-FFF2-40B4-BE49-F238E27FC236}">
                <a16:creationId xmlns:a16="http://schemas.microsoft.com/office/drawing/2014/main" id="{01080122-8E21-476D-BC53-051ABD32C168}"/>
              </a:ext>
            </a:extLst>
          </p:cNvPr>
          <p:cNvPicPr>
            <a:picLocks noChangeAspect="1"/>
          </p:cNvPicPr>
          <p:nvPr/>
        </p:nvPicPr>
        <p:blipFill rotWithShape="1">
          <a:blip r:embed="rId4"/>
          <a:srcRect t="42601" b="448"/>
          <a:stretch/>
        </p:blipFill>
        <p:spPr>
          <a:xfrm>
            <a:off x="123825" y="3712963"/>
            <a:ext cx="4352929" cy="1082465"/>
          </a:xfrm>
          <a:prstGeom prst="rect">
            <a:avLst/>
          </a:prstGeom>
        </p:spPr>
      </p:pic>
      <p:pic>
        <p:nvPicPr>
          <p:cNvPr id="15" name="Image 15" descr="Une image contenant table&#10;&#10;Description générée automatiquement">
            <a:extLst>
              <a:ext uri="{FF2B5EF4-FFF2-40B4-BE49-F238E27FC236}">
                <a16:creationId xmlns:a16="http://schemas.microsoft.com/office/drawing/2014/main" id="{75A59409-5993-4FDB-A334-A4DEC76C8CF5}"/>
              </a:ext>
            </a:extLst>
          </p:cNvPr>
          <p:cNvPicPr>
            <a:picLocks noChangeAspect="1"/>
          </p:cNvPicPr>
          <p:nvPr/>
        </p:nvPicPr>
        <p:blipFill>
          <a:blip r:embed="rId5"/>
          <a:stretch>
            <a:fillRect/>
          </a:stretch>
        </p:blipFill>
        <p:spPr>
          <a:xfrm>
            <a:off x="4800600" y="3715689"/>
            <a:ext cx="6991350" cy="3055646"/>
          </a:xfrm>
          <a:prstGeom prst="rect">
            <a:avLst/>
          </a:prstGeom>
        </p:spPr>
      </p:pic>
    </p:spTree>
    <p:extLst>
      <p:ext uri="{BB962C8B-B14F-4D97-AF65-F5344CB8AC3E}">
        <p14:creationId xmlns:p14="http://schemas.microsoft.com/office/powerpoint/2010/main" val="15872528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8EB7E42-EE5F-42EA-A65F-5E6EA5A46339}"/>
              </a:ext>
            </a:extLst>
          </p:cNvPr>
          <p:cNvSpPr>
            <a:spLocks noGrp="1"/>
          </p:cNvSpPr>
          <p:nvPr>
            <p:ph type="title"/>
          </p:nvPr>
        </p:nvSpPr>
        <p:spPr>
          <a:xfrm>
            <a:off x="1261872" y="365760"/>
            <a:ext cx="9692640" cy="735012"/>
          </a:xfrm>
        </p:spPr>
        <p:txBody>
          <a:bodyPr/>
          <a:lstStyle/>
          <a:p>
            <a:r>
              <a:rPr lang="fr-FR"/>
              <a:t>Modélisation</a:t>
            </a:r>
          </a:p>
        </p:txBody>
      </p:sp>
      <p:sp>
        <p:nvSpPr>
          <p:cNvPr id="3" name="Espace réservé du contenu 2">
            <a:extLst>
              <a:ext uri="{FF2B5EF4-FFF2-40B4-BE49-F238E27FC236}">
                <a16:creationId xmlns:a16="http://schemas.microsoft.com/office/drawing/2014/main" id="{DC72B080-FFC9-4609-920A-D159C861E24B}"/>
              </a:ext>
            </a:extLst>
          </p:cNvPr>
          <p:cNvSpPr>
            <a:spLocks noGrp="1"/>
          </p:cNvSpPr>
          <p:nvPr>
            <p:ph sz="half" idx="1"/>
          </p:nvPr>
        </p:nvSpPr>
        <p:spPr>
          <a:xfrm>
            <a:off x="1261872" y="1247775"/>
            <a:ext cx="7842885" cy="4932362"/>
          </a:xfrm>
        </p:spPr>
        <p:txBody>
          <a:bodyPr vert="horz" lIns="91440" tIns="45720" rIns="91440" bIns="45720" rtlCol="0" anchor="t">
            <a:normAutofit/>
          </a:bodyPr>
          <a:lstStyle/>
          <a:p>
            <a:pPr marL="0" indent="0">
              <a:buNone/>
            </a:pPr>
            <a:r>
              <a:rPr lang="fr-FR"/>
              <a:t>Avec les buts</a:t>
            </a:r>
          </a:p>
        </p:txBody>
      </p:sp>
      <p:pic>
        <p:nvPicPr>
          <p:cNvPr id="7" name="Image 7" descr="Une image contenant texte&#10;&#10;Description générée automatiquement">
            <a:extLst>
              <a:ext uri="{FF2B5EF4-FFF2-40B4-BE49-F238E27FC236}">
                <a16:creationId xmlns:a16="http://schemas.microsoft.com/office/drawing/2014/main" id="{2769B2D6-E333-42E6-9DE4-8B7B7C62E791}"/>
              </a:ext>
            </a:extLst>
          </p:cNvPr>
          <p:cNvPicPr>
            <a:picLocks noChangeAspect="1"/>
          </p:cNvPicPr>
          <p:nvPr/>
        </p:nvPicPr>
        <p:blipFill>
          <a:blip r:embed="rId2"/>
          <a:stretch>
            <a:fillRect/>
          </a:stretch>
        </p:blipFill>
        <p:spPr>
          <a:xfrm>
            <a:off x="5512104" y="267505"/>
            <a:ext cx="4848225" cy="1656653"/>
          </a:xfrm>
          <a:prstGeom prst="rect">
            <a:avLst/>
          </a:prstGeom>
        </p:spPr>
      </p:pic>
      <p:pic>
        <p:nvPicPr>
          <p:cNvPr id="11" name="Image 11" descr="Une image contenant table&#10;&#10;Description générée automatiquement">
            <a:extLst>
              <a:ext uri="{FF2B5EF4-FFF2-40B4-BE49-F238E27FC236}">
                <a16:creationId xmlns:a16="http://schemas.microsoft.com/office/drawing/2014/main" id="{BBFF7625-C4F6-4343-8B89-880B6437F959}"/>
              </a:ext>
            </a:extLst>
          </p:cNvPr>
          <p:cNvPicPr>
            <a:picLocks noChangeAspect="1"/>
          </p:cNvPicPr>
          <p:nvPr/>
        </p:nvPicPr>
        <p:blipFill>
          <a:blip r:embed="rId3"/>
          <a:stretch>
            <a:fillRect/>
          </a:stretch>
        </p:blipFill>
        <p:spPr>
          <a:xfrm>
            <a:off x="121085" y="2065927"/>
            <a:ext cx="9507254" cy="4678118"/>
          </a:xfrm>
          <a:prstGeom prst="rect">
            <a:avLst/>
          </a:prstGeom>
        </p:spPr>
      </p:pic>
    </p:spTree>
    <p:extLst>
      <p:ext uri="{BB962C8B-B14F-4D97-AF65-F5344CB8AC3E}">
        <p14:creationId xmlns:p14="http://schemas.microsoft.com/office/powerpoint/2010/main" val="11011704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43CE6B1-BC03-4DF3-9520-A6B4D1750E89}"/>
              </a:ext>
            </a:extLst>
          </p:cNvPr>
          <p:cNvSpPr>
            <a:spLocks noGrp="1"/>
          </p:cNvSpPr>
          <p:nvPr>
            <p:ph sz="half" idx="1"/>
          </p:nvPr>
        </p:nvSpPr>
        <p:spPr>
          <a:xfrm>
            <a:off x="738505" y="1069676"/>
            <a:ext cx="9986973" cy="4351337"/>
          </a:xfrm>
        </p:spPr>
        <p:txBody>
          <a:bodyPr/>
          <a:lstStyle/>
          <a:p>
            <a:r>
              <a:rPr lang="en-GB" err="1"/>
              <a:t>XGBoost</a:t>
            </a:r>
            <a:endParaRPr lang="en-GB"/>
          </a:p>
          <a:p>
            <a:r>
              <a:rPr lang="en-GB"/>
              <a:t>Tuning des </a:t>
            </a:r>
            <a:r>
              <a:rPr lang="en-GB" err="1"/>
              <a:t>paramètres</a:t>
            </a:r>
            <a:r>
              <a:rPr lang="en-GB"/>
              <a:t>:</a:t>
            </a:r>
          </a:p>
          <a:p>
            <a:endParaRPr lang="en-GB"/>
          </a:p>
        </p:txBody>
      </p:sp>
      <p:sp>
        <p:nvSpPr>
          <p:cNvPr id="5" name="Titre 1">
            <a:extLst>
              <a:ext uri="{FF2B5EF4-FFF2-40B4-BE49-F238E27FC236}">
                <a16:creationId xmlns:a16="http://schemas.microsoft.com/office/drawing/2014/main" id="{C2BB91BC-79B5-4AFE-BD26-662462E12170}"/>
              </a:ext>
            </a:extLst>
          </p:cNvPr>
          <p:cNvSpPr>
            <a:spLocks noGrp="1"/>
          </p:cNvSpPr>
          <p:nvPr>
            <p:ph type="title"/>
          </p:nvPr>
        </p:nvSpPr>
        <p:spPr>
          <a:xfrm>
            <a:off x="1262063" y="365126"/>
            <a:ext cx="9691687" cy="704550"/>
          </a:xfrm>
        </p:spPr>
        <p:txBody>
          <a:bodyPr/>
          <a:lstStyle/>
          <a:p>
            <a:r>
              <a:rPr lang="fr-FR"/>
              <a:t>Modélisation</a:t>
            </a:r>
          </a:p>
        </p:txBody>
      </p:sp>
      <p:pic>
        <p:nvPicPr>
          <p:cNvPr id="6" name="Picture 5">
            <a:extLst>
              <a:ext uri="{FF2B5EF4-FFF2-40B4-BE49-F238E27FC236}">
                <a16:creationId xmlns:a16="http://schemas.microsoft.com/office/drawing/2014/main" id="{400ABC27-279C-43EE-922C-35322E6FA42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3719" y="1902319"/>
            <a:ext cx="2800350" cy="1343025"/>
          </a:xfrm>
          <a:prstGeom prst="rect">
            <a:avLst/>
          </a:prstGeom>
        </p:spPr>
      </p:pic>
      <p:sp>
        <p:nvSpPr>
          <p:cNvPr id="7" name="TextBox 6">
            <a:extLst>
              <a:ext uri="{FF2B5EF4-FFF2-40B4-BE49-F238E27FC236}">
                <a16:creationId xmlns:a16="http://schemas.microsoft.com/office/drawing/2014/main" id="{AFC8F63D-7C48-46F6-9138-B89982B735C8}"/>
              </a:ext>
            </a:extLst>
          </p:cNvPr>
          <p:cNvSpPr txBox="1"/>
          <p:nvPr/>
        </p:nvSpPr>
        <p:spPr>
          <a:xfrm>
            <a:off x="4783276" y="1240569"/>
            <a:ext cx="3942271" cy="923330"/>
          </a:xfrm>
          <a:prstGeom prst="rect">
            <a:avLst/>
          </a:prstGeom>
          <a:noFill/>
        </p:spPr>
        <p:txBody>
          <a:bodyPr wrap="square" rtlCol="0">
            <a:spAutoFit/>
          </a:bodyPr>
          <a:lstStyle/>
          <a:p>
            <a:r>
              <a:rPr lang="en-GB" err="1"/>
              <a:t>Résultat</a:t>
            </a:r>
            <a:r>
              <a:rPr lang="en-GB"/>
              <a:t> du </a:t>
            </a:r>
            <a:r>
              <a:rPr lang="en-GB" err="1"/>
              <a:t>modèle</a:t>
            </a:r>
            <a:r>
              <a:rPr lang="en-GB"/>
              <a:t>:</a:t>
            </a:r>
          </a:p>
          <a:p>
            <a:endParaRPr lang="en-GB"/>
          </a:p>
          <a:p>
            <a:endParaRPr lang="fr-FR"/>
          </a:p>
        </p:txBody>
      </p:sp>
      <p:pic>
        <p:nvPicPr>
          <p:cNvPr id="8" name="Picture 7">
            <a:extLst>
              <a:ext uri="{FF2B5EF4-FFF2-40B4-BE49-F238E27FC236}">
                <a16:creationId xmlns:a16="http://schemas.microsoft.com/office/drawing/2014/main" id="{70D06FF6-0DE8-4AD2-90AC-BC1300E5B7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31922" y="2559142"/>
            <a:ext cx="1897432" cy="707517"/>
          </a:xfrm>
          <a:prstGeom prst="rect">
            <a:avLst/>
          </a:prstGeom>
          <a:ln>
            <a:solidFill>
              <a:schemeClr val="tx1"/>
            </a:solidFill>
          </a:ln>
        </p:spPr>
      </p:pic>
      <p:pic>
        <p:nvPicPr>
          <p:cNvPr id="10" name="Picture 9">
            <a:extLst>
              <a:ext uri="{FF2B5EF4-FFF2-40B4-BE49-F238E27FC236}">
                <a16:creationId xmlns:a16="http://schemas.microsoft.com/office/drawing/2014/main" id="{1D11A944-C696-4993-891D-F8FF78C7ACED}"/>
              </a:ext>
            </a:extLst>
          </p:cNvPr>
          <p:cNvPicPr>
            <a:picLocks noChangeAspect="1"/>
          </p:cNvPicPr>
          <p:nvPr/>
        </p:nvPicPr>
        <p:blipFill>
          <a:blip r:embed="rId4"/>
          <a:stretch>
            <a:fillRect/>
          </a:stretch>
        </p:blipFill>
        <p:spPr>
          <a:xfrm>
            <a:off x="4783275" y="1697024"/>
            <a:ext cx="3648075" cy="762000"/>
          </a:xfrm>
          <a:prstGeom prst="rect">
            <a:avLst/>
          </a:prstGeom>
          <a:ln>
            <a:solidFill>
              <a:schemeClr val="tx1"/>
            </a:solidFill>
          </a:ln>
        </p:spPr>
      </p:pic>
      <p:sp>
        <p:nvSpPr>
          <p:cNvPr id="11" name="Arrow: Right 10">
            <a:extLst>
              <a:ext uri="{FF2B5EF4-FFF2-40B4-BE49-F238E27FC236}">
                <a16:creationId xmlns:a16="http://schemas.microsoft.com/office/drawing/2014/main" id="{501B96EC-83DB-48C3-935F-67DF9804D556}"/>
              </a:ext>
            </a:extLst>
          </p:cNvPr>
          <p:cNvSpPr/>
          <p:nvPr/>
        </p:nvSpPr>
        <p:spPr>
          <a:xfrm>
            <a:off x="6827352" y="2835026"/>
            <a:ext cx="1138687" cy="22272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TextBox 12">
            <a:extLst>
              <a:ext uri="{FF2B5EF4-FFF2-40B4-BE49-F238E27FC236}">
                <a16:creationId xmlns:a16="http://schemas.microsoft.com/office/drawing/2014/main" id="{FE4ABBE7-9389-421C-90CF-2F5635E712B3}"/>
              </a:ext>
            </a:extLst>
          </p:cNvPr>
          <p:cNvSpPr txBox="1"/>
          <p:nvPr/>
        </p:nvSpPr>
        <p:spPr>
          <a:xfrm>
            <a:off x="8064037" y="2761723"/>
            <a:ext cx="2246733" cy="369332"/>
          </a:xfrm>
          <a:prstGeom prst="rect">
            <a:avLst/>
          </a:prstGeom>
          <a:noFill/>
        </p:spPr>
        <p:txBody>
          <a:bodyPr wrap="square" rtlCol="0">
            <a:spAutoFit/>
          </a:bodyPr>
          <a:lstStyle/>
          <a:p>
            <a:r>
              <a:rPr lang="fr-FR" sz="1800">
                <a:solidFill>
                  <a:srgbClr val="000000"/>
                </a:solidFill>
                <a:effectLst/>
                <a:latin typeface="Calibri" panose="020F0502020204030204" pitchFamily="34" charset="0"/>
                <a:ea typeface="Calibri" panose="020F0502020204030204" pitchFamily="34" charset="0"/>
              </a:rPr>
              <a:t>sous – apprentissage</a:t>
            </a:r>
            <a:endParaRPr lang="fr-FR"/>
          </a:p>
        </p:txBody>
      </p:sp>
      <p:pic>
        <p:nvPicPr>
          <p:cNvPr id="14" name="Picture 13">
            <a:extLst>
              <a:ext uri="{FF2B5EF4-FFF2-40B4-BE49-F238E27FC236}">
                <a16:creationId xmlns:a16="http://schemas.microsoft.com/office/drawing/2014/main" id="{D89B6C06-3797-4416-A584-9023A9752F2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 y="3293222"/>
            <a:ext cx="7062985" cy="3455488"/>
          </a:xfrm>
          <a:prstGeom prst="rect">
            <a:avLst/>
          </a:prstGeom>
        </p:spPr>
      </p:pic>
      <p:sp>
        <p:nvSpPr>
          <p:cNvPr id="15" name="TextBox 14">
            <a:extLst>
              <a:ext uri="{FF2B5EF4-FFF2-40B4-BE49-F238E27FC236}">
                <a16:creationId xmlns:a16="http://schemas.microsoft.com/office/drawing/2014/main" id="{6028FA91-7BDA-4AEF-9630-1DDF21F20DEE}"/>
              </a:ext>
            </a:extLst>
          </p:cNvPr>
          <p:cNvSpPr txBox="1"/>
          <p:nvPr/>
        </p:nvSpPr>
        <p:spPr>
          <a:xfrm>
            <a:off x="7940470" y="4414856"/>
            <a:ext cx="3804249" cy="1200329"/>
          </a:xfrm>
          <a:prstGeom prst="rect">
            <a:avLst/>
          </a:prstGeom>
          <a:noFill/>
        </p:spPr>
        <p:txBody>
          <a:bodyPr wrap="square" lIns="91440" tIns="45720" rIns="91440" bIns="45720" rtlCol="0" anchor="t">
            <a:spAutoFit/>
          </a:bodyPr>
          <a:lstStyle/>
          <a:p>
            <a:r>
              <a:rPr lang="fr-FR" sz="1800">
                <a:solidFill>
                  <a:srgbClr val="000000"/>
                </a:solidFill>
                <a:effectLst/>
                <a:latin typeface="Calibri"/>
                <a:ea typeface="Calibri" panose="020F0502020204030204" pitchFamily="34" charset="0"/>
                <a:cs typeface="Calibri"/>
              </a:rPr>
              <a:t>Manque de données</a:t>
            </a:r>
          </a:p>
          <a:p>
            <a:r>
              <a:rPr lang="fr-FR">
                <a:solidFill>
                  <a:srgbClr val="000000"/>
                </a:solidFill>
                <a:latin typeface="Calibri"/>
                <a:ea typeface="Calibri" panose="020F0502020204030204" pitchFamily="34" charset="0"/>
                <a:cs typeface="Calibri"/>
              </a:rPr>
              <a:t>Manque de </a:t>
            </a:r>
            <a:r>
              <a:rPr lang="fr-FR" err="1">
                <a:solidFill>
                  <a:srgbClr val="000000"/>
                </a:solidFill>
                <a:latin typeface="Calibri"/>
                <a:ea typeface="Calibri" panose="020F0502020204030204" pitchFamily="34" charset="0"/>
                <a:cs typeface="Calibri"/>
              </a:rPr>
              <a:t>features</a:t>
            </a:r>
            <a:r>
              <a:rPr lang="fr-FR">
                <a:solidFill>
                  <a:srgbClr val="000000"/>
                </a:solidFill>
                <a:latin typeface="Calibri"/>
                <a:ea typeface="Calibri" panose="020F0502020204030204" pitchFamily="34" charset="0"/>
                <a:cs typeface="Calibri"/>
              </a:rPr>
              <a:t>?</a:t>
            </a:r>
          </a:p>
          <a:p>
            <a:endParaRPr lang="fr-FR" sz="1800">
              <a:solidFill>
                <a:srgbClr val="000000"/>
              </a:solidFill>
              <a:effectLst/>
              <a:latin typeface="Calibri" panose="020F0502020204030204" pitchFamily="34" charset="0"/>
              <a:ea typeface="Calibri" panose="020F0502020204030204" pitchFamily="34" charset="0"/>
              <a:cs typeface="Calibri"/>
            </a:endParaRPr>
          </a:p>
          <a:p>
            <a:pPr marL="285750" indent="-285750">
              <a:buFontTx/>
              <a:buChar char="-"/>
            </a:pPr>
            <a:endParaRPr lang="fr-FR"/>
          </a:p>
        </p:txBody>
      </p:sp>
      <p:sp>
        <p:nvSpPr>
          <p:cNvPr id="16" name="Arrow: Right 15">
            <a:extLst>
              <a:ext uri="{FF2B5EF4-FFF2-40B4-BE49-F238E27FC236}">
                <a16:creationId xmlns:a16="http://schemas.microsoft.com/office/drawing/2014/main" id="{D2BE9E1C-26EE-4735-9287-1AE75472A570}"/>
              </a:ext>
            </a:extLst>
          </p:cNvPr>
          <p:cNvSpPr/>
          <p:nvPr/>
        </p:nvSpPr>
        <p:spPr>
          <a:xfrm>
            <a:off x="6827351" y="4509545"/>
            <a:ext cx="1138687" cy="22272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Arrow: Down 16">
            <a:extLst>
              <a:ext uri="{FF2B5EF4-FFF2-40B4-BE49-F238E27FC236}">
                <a16:creationId xmlns:a16="http://schemas.microsoft.com/office/drawing/2014/main" id="{AFC611BD-917D-41EA-8BD6-35214C85AE22}"/>
              </a:ext>
            </a:extLst>
          </p:cNvPr>
          <p:cNvSpPr/>
          <p:nvPr/>
        </p:nvSpPr>
        <p:spPr>
          <a:xfrm flipH="1">
            <a:off x="7110357" y="3346546"/>
            <a:ext cx="213397" cy="109693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ZoneTexte 5">
            <a:extLst>
              <a:ext uri="{FF2B5EF4-FFF2-40B4-BE49-F238E27FC236}">
                <a16:creationId xmlns:a16="http://schemas.microsoft.com/office/drawing/2014/main" id="{957E9768-238B-4010-A45F-69D4F53EAA16}"/>
              </a:ext>
            </a:extLst>
          </p:cNvPr>
          <p:cNvSpPr txBox="1"/>
          <p:nvPr/>
        </p:nvSpPr>
        <p:spPr>
          <a:xfrm>
            <a:off x="8991600" y="36195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fr-FR"/>
              <a:t>Cristina</a:t>
            </a:r>
          </a:p>
        </p:txBody>
      </p:sp>
    </p:spTree>
    <p:extLst>
      <p:ext uri="{BB962C8B-B14F-4D97-AF65-F5344CB8AC3E}">
        <p14:creationId xmlns:p14="http://schemas.microsoft.com/office/powerpoint/2010/main" val="34907877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75470D1-A9BC-450A-94B8-E09E222C0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a:extLst>
              <a:ext uri="{FF2B5EF4-FFF2-40B4-BE49-F238E27FC236}">
                <a16:creationId xmlns:a16="http://schemas.microsoft.com/office/drawing/2014/main" id="{47B6C8D7-0EB7-4F01-BC86-9C07A9255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193473"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entury Schoolbook" panose="02040604050505020304"/>
              <a:ea typeface="+mn-ea"/>
              <a:cs typeface="+mn-cs"/>
            </a:endParaRPr>
          </a:p>
        </p:txBody>
      </p:sp>
      <p:pic>
        <p:nvPicPr>
          <p:cNvPr id="4" name="Image 4" descr="Une image contenant texte, personne, groupe&#10;&#10;Description générée automatiquement">
            <a:extLst>
              <a:ext uri="{FF2B5EF4-FFF2-40B4-BE49-F238E27FC236}">
                <a16:creationId xmlns:a16="http://schemas.microsoft.com/office/drawing/2014/main" id="{F5502BC7-2F48-407B-A223-3F0B8171E83A}"/>
              </a:ext>
            </a:extLst>
          </p:cNvPr>
          <p:cNvPicPr>
            <a:picLocks noChangeAspect="1"/>
          </p:cNvPicPr>
          <p:nvPr/>
        </p:nvPicPr>
        <p:blipFill rotWithShape="1">
          <a:blip r:embed="rId2"/>
          <a:srcRect l="26598" r="6730"/>
          <a:stretch/>
        </p:blipFill>
        <p:spPr>
          <a:xfrm>
            <a:off x="3200170" y="10"/>
            <a:ext cx="8092670" cy="6857990"/>
          </a:xfrm>
          <a:prstGeom prst="rect">
            <a:avLst/>
          </a:prstGeom>
        </p:spPr>
      </p:pic>
      <p:sp>
        <p:nvSpPr>
          <p:cNvPr id="13" name="Rectangle 12">
            <a:extLst>
              <a:ext uri="{FF2B5EF4-FFF2-40B4-BE49-F238E27FC236}">
                <a16:creationId xmlns:a16="http://schemas.microsoft.com/office/drawing/2014/main" id="{28DDB9CF-8DB8-4CBE-ACC0-683555BD9D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00170" y="0"/>
            <a:ext cx="8092670" cy="6858000"/>
          </a:xfrm>
          <a:prstGeom prst="rect">
            <a:avLst/>
          </a:prstGeom>
          <a:solidFill>
            <a:srgbClr val="00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entury Schoolbook" panose="02040604050505020304"/>
              <a:ea typeface="+mn-ea"/>
              <a:cs typeface="+mn-cs"/>
            </a:endParaRPr>
          </a:p>
        </p:txBody>
      </p:sp>
      <p:sp>
        <p:nvSpPr>
          <p:cNvPr id="2" name="Titre 1">
            <a:extLst>
              <a:ext uri="{FF2B5EF4-FFF2-40B4-BE49-F238E27FC236}">
                <a16:creationId xmlns:a16="http://schemas.microsoft.com/office/drawing/2014/main" id="{21DE1153-3A56-49C9-AE04-1500CF557139}"/>
              </a:ext>
            </a:extLst>
          </p:cNvPr>
          <p:cNvSpPr>
            <a:spLocks noGrp="1"/>
          </p:cNvSpPr>
          <p:nvPr>
            <p:ph type="title"/>
          </p:nvPr>
        </p:nvSpPr>
        <p:spPr>
          <a:xfrm>
            <a:off x="643467" y="228600"/>
            <a:ext cx="5452533" cy="6390564"/>
          </a:xfrm>
        </p:spPr>
        <p:txBody>
          <a:bodyPr vert="horz" lIns="91440" tIns="45720" rIns="91440" bIns="45720" rtlCol="0" anchor="ctr">
            <a:normAutofit/>
          </a:bodyPr>
          <a:lstStyle/>
          <a:p>
            <a:r>
              <a:rPr lang="en-US" sz="4000">
                <a:solidFill>
                  <a:srgbClr val="FFFFFF"/>
                </a:solidFill>
              </a:rPr>
              <a:t>Conclusion et perspectives</a:t>
            </a:r>
          </a:p>
        </p:txBody>
      </p:sp>
    </p:spTree>
    <p:extLst>
      <p:ext uri="{BB962C8B-B14F-4D97-AF65-F5344CB8AC3E}">
        <p14:creationId xmlns:p14="http://schemas.microsoft.com/office/powerpoint/2010/main" val="20780073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9F7006C-5C3B-483F-B4FF-D43E2664DB06}"/>
              </a:ext>
            </a:extLst>
          </p:cNvPr>
          <p:cNvSpPr>
            <a:spLocks noGrp="1"/>
          </p:cNvSpPr>
          <p:nvPr>
            <p:ph type="title"/>
          </p:nvPr>
        </p:nvSpPr>
        <p:spPr>
          <a:xfrm>
            <a:off x="608730" y="365760"/>
            <a:ext cx="10345782" cy="1332819"/>
          </a:xfrm>
        </p:spPr>
        <p:txBody>
          <a:bodyPr/>
          <a:lstStyle/>
          <a:p>
            <a:r>
              <a:rPr lang="fr-FR"/>
              <a:t>La data est de plus en plus présente dans le sport ….</a:t>
            </a:r>
          </a:p>
        </p:txBody>
      </p:sp>
      <p:pic>
        <p:nvPicPr>
          <p:cNvPr id="10" name="Image 10">
            <a:extLst>
              <a:ext uri="{FF2B5EF4-FFF2-40B4-BE49-F238E27FC236}">
                <a16:creationId xmlns:a16="http://schemas.microsoft.com/office/drawing/2014/main" id="{748EBE2F-20F0-46A6-96A3-BFC5E709B959}"/>
              </a:ext>
            </a:extLst>
          </p:cNvPr>
          <p:cNvPicPr>
            <a:picLocks noChangeAspect="1"/>
          </p:cNvPicPr>
          <p:nvPr/>
        </p:nvPicPr>
        <p:blipFill>
          <a:blip r:embed="rId2"/>
          <a:stretch>
            <a:fillRect/>
          </a:stretch>
        </p:blipFill>
        <p:spPr>
          <a:xfrm>
            <a:off x="6647542" y="1772810"/>
            <a:ext cx="2213429" cy="961064"/>
          </a:xfrm>
          <a:prstGeom prst="rect">
            <a:avLst/>
          </a:prstGeom>
        </p:spPr>
      </p:pic>
      <p:pic>
        <p:nvPicPr>
          <p:cNvPr id="12" name="Image 12">
            <a:extLst>
              <a:ext uri="{FF2B5EF4-FFF2-40B4-BE49-F238E27FC236}">
                <a16:creationId xmlns:a16="http://schemas.microsoft.com/office/drawing/2014/main" id="{F92D942B-D04F-430B-922F-07D5F460373A}"/>
              </a:ext>
            </a:extLst>
          </p:cNvPr>
          <p:cNvPicPr>
            <a:picLocks noChangeAspect="1"/>
          </p:cNvPicPr>
          <p:nvPr/>
        </p:nvPicPr>
        <p:blipFill>
          <a:blip r:embed="rId3"/>
          <a:stretch>
            <a:fillRect/>
          </a:stretch>
        </p:blipFill>
        <p:spPr>
          <a:xfrm>
            <a:off x="463096" y="2258559"/>
            <a:ext cx="2426607" cy="3654425"/>
          </a:xfrm>
          <a:prstGeom prst="rect">
            <a:avLst/>
          </a:prstGeom>
        </p:spPr>
      </p:pic>
      <p:pic>
        <p:nvPicPr>
          <p:cNvPr id="14" name="Image 14">
            <a:extLst>
              <a:ext uri="{FF2B5EF4-FFF2-40B4-BE49-F238E27FC236}">
                <a16:creationId xmlns:a16="http://schemas.microsoft.com/office/drawing/2014/main" id="{4EFC0644-1D7C-4583-ABA6-9177A566B2BB}"/>
              </a:ext>
            </a:extLst>
          </p:cNvPr>
          <p:cNvPicPr>
            <a:picLocks noChangeAspect="1"/>
          </p:cNvPicPr>
          <p:nvPr/>
        </p:nvPicPr>
        <p:blipFill>
          <a:blip r:embed="rId4"/>
          <a:stretch>
            <a:fillRect/>
          </a:stretch>
        </p:blipFill>
        <p:spPr>
          <a:xfrm>
            <a:off x="3614056" y="3162045"/>
            <a:ext cx="2293257" cy="3262594"/>
          </a:xfrm>
          <a:prstGeom prst="rect">
            <a:avLst/>
          </a:prstGeom>
        </p:spPr>
      </p:pic>
      <p:pic>
        <p:nvPicPr>
          <p:cNvPr id="15" name="Image 15" descr="Une image contenant texte&#10;&#10;Description générée automatiquement">
            <a:extLst>
              <a:ext uri="{FF2B5EF4-FFF2-40B4-BE49-F238E27FC236}">
                <a16:creationId xmlns:a16="http://schemas.microsoft.com/office/drawing/2014/main" id="{C1398A03-AF2E-4778-9618-7991047BCEAB}"/>
              </a:ext>
            </a:extLst>
          </p:cNvPr>
          <p:cNvPicPr>
            <a:picLocks noChangeAspect="1"/>
          </p:cNvPicPr>
          <p:nvPr/>
        </p:nvPicPr>
        <p:blipFill>
          <a:blip r:embed="rId5"/>
          <a:stretch>
            <a:fillRect/>
          </a:stretch>
        </p:blipFill>
        <p:spPr>
          <a:xfrm>
            <a:off x="7844972" y="3238005"/>
            <a:ext cx="2743200" cy="2951018"/>
          </a:xfrm>
          <a:prstGeom prst="rect">
            <a:avLst/>
          </a:prstGeom>
        </p:spPr>
      </p:pic>
    </p:spTree>
    <p:extLst>
      <p:ext uri="{BB962C8B-B14F-4D97-AF65-F5344CB8AC3E}">
        <p14:creationId xmlns:p14="http://schemas.microsoft.com/office/powerpoint/2010/main" val="35094244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30E2B8B-0DE3-483A-9A27-07C7BCF5B93A}"/>
              </a:ext>
            </a:extLst>
          </p:cNvPr>
          <p:cNvSpPr>
            <a:spLocks noGrp="1"/>
          </p:cNvSpPr>
          <p:nvPr>
            <p:ph type="title"/>
          </p:nvPr>
        </p:nvSpPr>
        <p:spPr>
          <a:xfrm>
            <a:off x="1261872" y="365760"/>
            <a:ext cx="9692640" cy="668337"/>
          </a:xfrm>
        </p:spPr>
        <p:txBody>
          <a:bodyPr>
            <a:normAutofit fontScale="90000"/>
          </a:bodyPr>
          <a:lstStyle/>
          <a:p>
            <a:r>
              <a:rPr lang="fr-FR"/>
              <a:t>Perspectives</a:t>
            </a:r>
          </a:p>
        </p:txBody>
      </p:sp>
      <p:sp>
        <p:nvSpPr>
          <p:cNvPr id="3" name="Espace réservé du contenu 2">
            <a:extLst>
              <a:ext uri="{FF2B5EF4-FFF2-40B4-BE49-F238E27FC236}">
                <a16:creationId xmlns:a16="http://schemas.microsoft.com/office/drawing/2014/main" id="{915502A6-B26B-4F8A-9CEB-3C01C99FCFCC}"/>
              </a:ext>
            </a:extLst>
          </p:cNvPr>
          <p:cNvSpPr>
            <a:spLocks noGrp="1"/>
          </p:cNvSpPr>
          <p:nvPr>
            <p:ph sz="half" idx="1"/>
          </p:nvPr>
        </p:nvSpPr>
        <p:spPr>
          <a:xfrm>
            <a:off x="1261872" y="1631029"/>
            <a:ext cx="9090660" cy="4351337"/>
          </a:xfrm>
        </p:spPr>
        <p:txBody>
          <a:bodyPr vert="horz" lIns="91440" tIns="45720" rIns="91440" bIns="45720" rtlCol="0" anchor="t">
            <a:normAutofit fontScale="92500" lnSpcReduction="10000"/>
          </a:bodyPr>
          <a:lstStyle/>
          <a:p>
            <a:pPr algn="just"/>
            <a:r>
              <a:rPr lang="fr-FR">
                <a:ea typeface="+mn-lt"/>
                <a:cs typeface="+mn-lt"/>
              </a:rPr>
              <a:t>Modéliser le déplacement des joueurs (</a:t>
            </a:r>
            <a:r>
              <a:rPr lang="fr-FR" err="1">
                <a:ea typeface="+mn-lt"/>
                <a:cs typeface="+mn-lt"/>
              </a:rPr>
              <a:t>préprocessing</a:t>
            </a:r>
            <a:r>
              <a:rPr lang="fr-FR">
                <a:ea typeface="+mn-lt"/>
                <a:cs typeface="+mn-lt"/>
              </a:rPr>
              <a:t> assez long)</a:t>
            </a:r>
          </a:p>
          <a:p>
            <a:pPr algn="just"/>
            <a:r>
              <a:rPr lang="fr-FR">
                <a:ea typeface="+mn-lt"/>
                <a:cs typeface="+mn-lt"/>
              </a:rPr>
              <a:t>Modéliser le déplacement de la balle</a:t>
            </a:r>
            <a:endParaRPr lang="fr-FR"/>
          </a:p>
          <a:p>
            <a:pPr algn="just"/>
            <a:r>
              <a:rPr lang="fr-FR">
                <a:ea typeface="+mn-lt"/>
                <a:cs typeface="+mn-lt"/>
              </a:rPr>
              <a:t>Merger les modèles pour avoir un ‘modèle parent’ que l’on puisse jouer sur certains matchs. </a:t>
            </a:r>
          </a:p>
          <a:p>
            <a:pPr algn="just"/>
            <a:r>
              <a:rPr lang="fr-FR">
                <a:ea typeface="+mn-lt"/>
                <a:cs typeface="+mn-lt"/>
              </a:rPr>
              <a:t>Récolter plus de datas (mais comment ? Nous nous sommes rapprochés de certains groupes et d’entreprises mais sans réel succès)</a:t>
            </a:r>
          </a:p>
          <a:p>
            <a:pPr algn="just"/>
            <a:r>
              <a:rPr lang="fr-FR"/>
              <a:t>La computer vision à travers les </a:t>
            </a:r>
            <a:r>
              <a:rPr lang="fr-FR" err="1"/>
              <a:t>tracking</a:t>
            </a:r>
            <a:r>
              <a:rPr lang="fr-FR"/>
              <a:t> datas offre de nombreuses perspectives dans le domaine. On pourrait réaliser nos propres prises de données avec un simple abonnement à une chaîne de sport et une caméra (ou un programme analysant les images défilant sur un écran).</a:t>
            </a:r>
          </a:p>
          <a:p>
            <a:pPr algn="just"/>
            <a:r>
              <a:rPr lang="fr-FR"/>
              <a:t>Les </a:t>
            </a:r>
            <a:r>
              <a:rPr lang="fr-FR" err="1"/>
              <a:t>events</a:t>
            </a:r>
            <a:r>
              <a:rPr lang="fr-FR"/>
              <a:t> datas peuvent également être déduits des données de </a:t>
            </a:r>
            <a:r>
              <a:rPr lang="fr-FR" err="1"/>
              <a:t>tracking</a:t>
            </a:r>
            <a:r>
              <a:rPr lang="fr-FR"/>
              <a:t> en développant des patterns permettant de reconnaître les types d'</a:t>
            </a:r>
            <a:r>
              <a:rPr lang="fr-FR" err="1"/>
              <a:t>events</a:t>
            </a:r>
            <a:r>
              <a:rPr lang="fr-FR"/>
              <a:t> (possession du ballon, passes, dribbles, duels, tirs, tirs cadrés...). Cette prise de données pourrait se faire automatiquement.</a:t>
            </a:r>
          </a:p>
          <a:p>
            <a:endParaRPr lang="fr-FR"/>
          </a:p>
        </p:txBody>
      </p:sp>
    </p:spTree>
    <p:extLst>
      <p:ext uri="{BB962C8B-B14F-4D97-AF65-F5344CB8AC3E}">
        <p14:creationId xmlns:p14="http://schemas.microsoft.com/office/powerpoint/2010/main" val="16206611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30E2B8B-0DE3-483A-9A27-07C7BCF5B93A}"/>
              </a:ext>
            </a:extLst>
          </p:cNvPr>
          <p:cNvSpPr>
            <a:spLocks noGrp="1"/>
          </p:cNvSpPr>
          <p:nvPr>
            <p:ph type="title"/>
          </p:nvPr>
        </p:nvSpPr>
        <p:spPr/>
        <p:txBody>
          <a:bodyPr/>
          <a:lstStyle/>
          <a:p>
            <a:r>
              <a:rPr lang="fr-FR"/>
              <a:t>Conclusion</a:t>
            </a:r>
          </a:p>
        </p:txBody>
      </p:sp>
      <p:sp>
        <p:nvSpPr>
          <p:cNvPr id="3" name="Espace réservé du contenu 2">
            <a:extLst>
              <a:ext uri="{FF2B5EF4-FFF2-40B4-BE49-F238E27FC236}">
                <a16:creationId xmlns:a16="http://schemas.microsoft.com/office/drawing/2014/main" id="{915502A6-B26B-4F8A-9CEB-3C01C99FCFCC}"/>
              </a:ext>
            </a:extLst>
          </p:cNvPr>
          <p:cNvSpPr>
            <a:spLocks noGrp="1"/>
          </p:cNvSpPr>
          <p:nvPr>
            <p:ph sz="half" idx="1"/>
          </p:nvPr>
        </p:nvSpPr>
        <p:spPr>
          <a:xfrm>
            <a:off x="852436" y="2210864"/>
            <a:ext cx="9132958" cy="2884846"/>
          </a:xfrm>
        </p:spPr>
        <p:txBody>
          <a:bodyPr>
            <a:normAutofit/>
          </a:bodyPr>
          <a:lstStyle/>
          <a:p>
            <a:pPr algn="just" rtl="0" fontAlgn="base">
              <a:buFont typeface="Arial" panose="020B0604020202020204" pitchFamily="34" charset="0"/>
              <a:buChar char="•"/>
            </a:pPr>
            <a:r>
              <a:rPr lang="fr-FR" b="0" i="0" u="none" strike="noStrike">
                <a:solidFill>
                  <a:srgbClr val="000000"/>
                </a:solidFill>
                <a:effectLst/>
                <a:latin typeface="Century Schoolbook" panose="02040604050505020304" pitchFamily="18" charset="0"/>
              </a:rPr>
              <a:t>Une première mise en pratique dans un domaine où on ne l'attendait pas</a:t>
            </a:r>
            <a:r>
              <a:rPr lang="en-US" b="0" i="0">
                <a:solidFill>
                  <a:srgbClr val="000000"/>
                </a:solidFill>
                <a:effectLst/>
                <a:latin typeface="Century Schoolbook" panose="02040604050505020304" pitchFamily="18" charset="0"/>
              </a:rPr>
              <a:t>​</a:t>
            </a:r>
            <a:endParaRPr lang="fr-FR" b="0" i="0">
              <a:solidFill>
                <a:srgbClr val="000000"/>
              </a:solidFill>
              <a:effectLst/>
              <a:latin typeface="Arial" panose="020B0604020202020204" pitchFamily="34" charset="0"/>
            </a:endParaRPr>
          </a:p>
          <a:p>
            <a:pPr algn="just" rtl="0" fontAlgn="base">
              <a:buFont typeface="Arial" panose="020B0604020202020204" pitchFamily="34" charset="0"/>
              <a:buChar char="•"/>
            </a:pPr>
            <a:r>
              <a:rPr lang="fr-FR" b="0" i="0" u="none" strike="noStrike">
                <a:solidFill>
                  <a:srgbClr val="000000"/>
                </a:solidFill>
                <a:effectLst/>
                <a:latin typeface="Century Schoolbook" panose="02040604050505020304" pitchFamily="18" charset="0"/>
              </a:rPr>
              <a:t>Un projet riche en enseignements, mêlant plusieurs disciplines de la data (computer vision, machine </a:t>
            </a:r>
            <a:r>
              <a:rPr lang="fr-FR" b="0" i="0" u="none" strike="noStrike" err="1">
                <a:solidFill>
                  <a:srgbClr val="000000"/>
                </a:solidFill>
                <a:effectLst/>
                <a:latin typeface="Century Schoolbook" panose="02040604050505020304" pitchFamily="18" charset="0"/>
              </a:rPr>
              <a:t>learning</a:t>
            </a:r>
            <a:r>
              <a:rPr lang="fr-FR" b="0" i="0" u="none" strike="noStrike">
                <a:solidFill>
                  <a:srgbClr val="000000"/>
                </a:solidFill>
                <a:effectLst/>
                <a:latin typeface="Century Schoolbook" panose="02040604050505020304" pitchFamily="18" charset="0"/>
              </a:rPr>
              <a:t>, théorie des jeux)</a:t>
            </a:r>
            <a:r>
              <a:rPr lang="en-US" b="0" i="0">
                <a:solidFill>
                  <a:srgbClr val="000000"/>
                </a:solidFill>
                <a:effectLst/>
                <a:latin typeface="Century Schoolbook" panose="02040604050505020304" pitchFamily="18" charset="0"/>
              </a:rPr>
              <a:t>​</a:t>
            </a:r>
            <a:endParaRPr lang="fr-FR" b="0" i="0">
              <a:solidFill>
                <a:srgbClr val="000000"/>
              </a:solidFill>
              <a:effectLst/>
              <a:latin typeface="Arial" panose="020B0604020202020204" pitchFamily="34" charset="0"/>
            </a:endParaRPr>
          </a:p>
          <a:p>
            <a:pPr algn="just" rtl="0" fontAlgn="base">
              <a:buFont typeface="Arial" panose="020B0604020202020204" pitchFamily="34" charset="0"/>
              <a:buChar char="•"/>
            </a:pPr>
            <a:r>
              <a:rPr lang="fr-FR" b="0" i="0" u="none" strike="noStrike">
                <a:solidFill>
                  <a:srgbClr val="000000"/>
                </a:solidFill>
                <a:effectLst/>
                <a:latin typeface="Century Schoolbook" panose="02040604050505020304" pitchFamily="18" charset="0"/>
              </a:rPr>
              <a:t>Une expérience des problématiques auxquelles nous serons confrontés en entreprise (recueil des données, analyser les biais potentiels, data </a:t>
            </a:r>
            <a:r>
              <a:rPr lang="fr-FR" b="0" i="0" u="none" strike="noStrike" err="1">
                <a:solidFill>
                  <a:srgbClr val="000000"/>
                </a:solidFill>
                <a:effectLst/>
                <a:latin typeface="Century Schoolbook" panose="02040604050505020304" pitchFamily="18" charset="0"/>
              </a:rPr>
              <a:t>processing</a:t>
            </a:r>
            <a:r>
              <a:rPr lang="fr-FR" b="0" i="0" u="none" strike="noStrike">
                <a:solidFill>
                  <a:srgbClr val="000000"/>
                </a:solidFill>
                <a:effectLst/>
                <a:latin typeface="Century Schoolbook" panose="02040604050505020304" pitchFamily="18" charset="0"/>
              </a:rPr>
              <a:t>, déséquilibre du jeu de données, construction de </a:t>
            </a:r>
            <a:r>
              <a:rPr lang="fr-FR" b="0" i="0" u="none" strike="noStrike" err="1">
                <a:solidFill>
                  <a:srgbClr val="000000"/>
                </a:solidFill>
                <a:effectLst/>
                <a:latin typeface="Century Schoolbook" panose="02040604050505020304" pitchFamily="18" charset="0"/>
              </a:rPr>
              <a:t>features</a:t>
            </a:r>
            <a:r>
              <a:rPr lang="fr-FR" b="0" i="0" u="none" strike="noStrike">
                <a:solidFill>
                  <a:srgbClr val="000000"/>
                </a:solidFill>
                <a:effectLst/>
                <a:latin typeface="Century Schoolbook" panose="02040604050505020304" pitchFamily="18" charset="0"/>
              </a:rPr>
              <a:t>, pertinence de la modélisation,...)</a:t>
            </a:r>
            <a:r>
              <a:rPr lang="en-US" b="0" i="0">
                <a:solidFill>
                  <a:srgbClr val="000000"/>
                </a:solidFill>
                <a:effectLst/>
                <a:latin typeface="Century Schoolbook" panose="02040604050505020304" pitchFamily="18" charset="0"/>
              </a:rPr>
              <a:t>​</a:t>
            </a:r>
            <a:endParaRPr lang="fr-FR" b="0" i="0">
              <a:solidFill>
                <a:srgbClr val="000000"/>
              </a:solidFill>
              <a:effectLst/>
              <a:latin typeface="Arial" panose="020B0604020202020204" pitchFamily="34" charset="0"/>
            </a:endParaRPr>
          </a:p>
          <a:p>
            <a:endParaRPr lang="fr-FR"/>
          </a:p>
        </p:txBody>
      </p:sp>
    </p:spTree>
    <p:extLst>
      <p:ext uri="{BB962C8B-B14F-4D97-AF65-F5344CB8AC3E}">
        <p14:creationId xmlns:p14="http://schemas.microsoft.com/office/powerpoint/2010/main" val="8480665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763AF5F-1306-4DA5-8EB1-E41E454E8C62}"/>
              </a:ext>
            </a:extLst>
          </p:cNvPr>
          <p:cNvSpPr>
            <a:spLocks noGrp="1"/>
          </p:cNvSpPr>
          <p:nvPr>
            <p:ph type="title"/>
          </p:nvPr>
        </p:nvSpPr>
        <p:spPr>
          <a:xfrm>
            <a:off x="696911" y="380146"/>
            <a:ext cx="10798094" cy="848988"/>
          </a:xfrm>
        </p:spPr>
        <p:txBody>
          <a:bodyPr>
            <a:normAutofit/>
          </a:bodyPr>
          <a:lstStyle/>
          <a:p>
            <a:r>
              <a:rPr lang="fr-FR" dirty="0"/>
              <a:t>… mais dans le foot encore limitée</a:t>
            </a:r>
          </a:p>
        </p:txBody>
      </p:sp>
      <p:sp>
        <p:nvSpPr>
          <p:cNvPr id="3" name="Espace réservé du contenu 2">
            <a:extLst>
              <a:ext uri="{FF2B5EF4-FFF2-40B4-BE49-F238E27FC236}">
                <a16:creationId xmlns:a16="http://schemas.microsoft.com/office/drawing/2014/main" id="{A5B41DB1-D6E8-4486-BA28-F8A77E58A3F2}"/>
              </a:ext>
            </a:extLst>
          </p:cNvPr>
          <p:cNvSpPr>
            <a:spLocks noGrp="1"/>
          </p:cNvSpPr>
          <p:nvPr>
            <p:ph idx="1"/>
          </p:nvPr>
        </p:nvSpPr>
        <p:spPr>
          <a:xfrm>
            <a:off x="472829" y="1465951"/>
            <a:ext cx="10554788" cy="1052059"/>
          </a:xfrm>
        </p:spPr>
        <p:txBody>
          <a:bodyPr vert="horz" lIns="91440" tIns="45720" rIns="91440" bIns="45720" rtlCol="0" anchor="t">
            <a:normAutofit/>
          </a:bodyPr>
          <a:lstStyle/>
          <a:p>
            <a:pPr algn="just"/>
            <a:r>
              <a:rPr lang="fr-FR">
                <a:ea typeface="+mn-lt"/>
                <a:cs typeface="+mn-lt"/>
              </a:rPr>
              <a:t>Les statistiques classiques sont essentiellement discrètes et isolées de tout contexte (nombre de tirs, de corners, de fautes, possession de balle...), elles ne prennent pas en compte le déroulement d'une séquence de jeu</a:t>
            </a:r>
          </a:p>
        </p:txBody>
      </p:sp>
      <p:pic>
        <p:nvPicPr>
          <p:cNvPr id="4" name="Image 4" descr="Une image contenant texte&#10;&#10;Description générée automatiquement">
            <a:extLst>
              <a:ext uri="{FF2B5EF4-FFF2-40B4-BE49-F238E27FC236}">
                <a16:creationId xmlns:a16="http://schemas.microsoft.com/office/drawing/2014/main" id="{EF46CB5D-2FC9-4926-A2E0-761886A5E857}"/>
              </a:ext>
            </a:extLst>
          </p:cNvPr>
          <p:cNvPicPr>
            <a:picLocks noChangeAspect="1"/>
          </p:cNvPicPr>
          <p:nvPr/>
        </p:nvPicPr>
        <p:blipFill>
          <a:blip r:embed="rId3"/>
          <a:stretch>
            <a:fillRect/>
          </a:stretch>
        </p:blipFill>
        <p:spPr>
          <a:xfrm>
            <a:off x="547687" y="3165703"/>
            <a:ext cx="1821996" cy="2747282"/>
          </a:xfrm>
          <a:prstGeom prst="rect">
            <a:avLst/>
          </a:prstGeom>
        </p:spPr>
      </p:pic>
      <p:pic>
        <p:nvPicPr>
          <p:cNvPr id="5" name="Image 5" descr="Une image contenant table&#10;&#10;Description générée automatiquement">
            <a:extLst>
              <a:ext uri="{FF2B5EF4-FFF2-40B4-BE49-F238E27FC236}">
                <a16:creationId xmlns:a16="http://schemas.microsoft.com/office/drawing/2014/main" id="{23EC3A78-B326-4697-B04D-FF4C7B27548F}"/>
              </a:ext>
            </a:extLst>
          </p:cNvPr>
          <p:cNvPicPr>
            <a:picLocks noChangeAspect="1"/>
          </p:cNvPicPr>
          <p:nvPr/>
        </p:nvPicPr>
        <p:blipFill rotWithShape="1">
          <a:blip r:embed="rId4"/>
          <a:srcRect l="264" t="24503" b="-331"/>
          <a:stretch/>
        </p:blipFill>
        <p:spPr>
          <a:xfrm>
            <a:off x="8091715" y="2242756"/>
            <a:ext cx="2735945" cy="1666938"/>
          </a:xfrm>
          <a:prstGeom prst="rect">
            <a:avLst/>
          </a:prstGeom>
        </p:spPr>
      </p:pic>
      <p:sp>
        <p:nvSpPr>
          <p:cNvPr id="6" name="ZoneTexte 5">
            <a:extLst>
              <a:ext uri="{FF2B5EF4-FFF2-40B4-BE49-F238E27FC236}">
                <a16:creationId xmlns:a16="http://schemas.microsoft.com/office/drawing/2014/main" id="{DE393397-44CC-408D-A9AE-27DFE9FFC62E}"/>
              </a:ext>
            </a:extLst>
          </p:cNvPr>
          <p:cNvSpPr txBox="1"/>
          <p:nvPr/>
        </p:nvSpPr>
        <p:spPr>
          <a:xfrm>
            <a:off x="544285" y="2518228"/>
            <a:ext cx="72136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buChar char="•"/>
            </a:pPr>
            <a:r>
              <a:rPr lang="fr-FR">
                <a:cs typeface="Arial"/>
              </a:rPr>
              <a:t>Un modèle plus avancé, </a:t>
            </a:r>
            <a:r>
              <a:rPr lang="fr-FR" err="1">
                <a:cs typeface="Arial"/>
              </a:rPr>
              <a:t>xG</a:t>
            </a:r>
            <a:r>
              <a:rPr lang="fr-FR">
                <a:cs typeface="Arial"/>
              </a:rPr>
              <a:t> mesure le nombre de buts théorique qu'une équipe devrait marquer</a:t>
            </a:r>
            <a:endParaRPr lang="en-US">
              <a:cs typeface="Arial"/>
            </a:endParaRPr>
          </a:p>
        </p:txBody>
      </p:sp>
      <p:sp>
        <p:nvSpPr>
          <p:cNvPr id="8" name="ZoneTexte 7">
            <a:extLst>
              <a:ext uri="{FF2B5EF4-FFF2-40B4-BE49-F238E27FC236}">
                <a16:creationId xmlns:a16="http://schemas.microsoft.com/office/drawing/2014/main" id="{0C20A54C-D90F-4D0D-8BE4-25D2380FD117}"/>
              </a:ext>
            </a:extLst>
          </p:cNvPr>
          <p:cNvSpPr txBox="1"/>
          <p:nvPr/>
        </p:nvSpPr>
        <p:spPr>
          <a:xfrm>
            <a:off x="2641598" y="4107541"/>
            <a:ext cx="727891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buChar char="•"/>
            </a:pPr>
            <a:r>
              <a:rPr lang="fr-FR">
                <a:cs typeface="Arial"/>
              </a:rPr>
              <a:t>Mais reste trop centré sur la finalité d'une action</a:t>
            </a:r>
          </a:p>
        </p:txBody>
      </p:sp>
      <p:pic>
        <p:nvPicPr>
          <p:cNvPr id="10" name="Média en ligne 9" title="🏆 #EURO2020 🇫🇷🇩🇪 La France bat l'Allemagne dans un match à haute intensité">
            <a:hlinkClick r:id="" action="ppaction://media"/>
            <a:extLst>
              <a:ext uri="{FF2B5EF4-FFF2-40B4-BE49-F238E27FC236}">
                <a16:creationId xmlns:a16="http://schemas.microsoft.com/office/drawing/2014/main" id="{592608A3-DF6F-49A6-BECF-E942647BBFAF}"/>
              </a:ext>
            </a:extLst>
          </p:cNvPr>
          <p:cNvPicPr>
            <a:picLocks noRot="1" noChangeAspect="1"/>
          </p:cNvPicPr>
          <p:nvPr>
            <a:videoFile r:link="rId1"/>
          </p:nvPr>
        </p:nvPicPr>
        <p:blipFill>
          <a:blip r:embed="rId5"/>
          <a:stretch>
            <a:fillRect/>
          </a:stretch>
        </p:blipFill>
        <p:spPr>
          <a:xfrm>
            <a:off x="2794000" y="4598308"/>
            <a:ext cx="2757714" cy="1928584"/>
          </a:xfrm>
          <a:prstGeom prst="rect">
            <a:avLst/>
          </a:prstGeom>
        </p:spPr>
      </p:pic>
      <p:pic>
        <p:nvPicPr>
          <p:cNvPr id="11" name="Image 11" descr="Une image contenant texte&#10;&#10;Description générée automatiquement">
            <a:extLst>
              <a:ext uri="{FF2B5EF4-FFF2-40B4-BE49-F238E27FC236}">
                <a16:creationId xmlns:a16="http://schemas.microsoft.com/office/drawing/2014/main" id="{2AD6B82A-31DC-479F-8B25-24BCF5A9CC7A}"/>
              </a:ext>
            </a:extLst>
          </p:cNvPr>
          <p:cNvPicPr>
            <a:picLocks noChangeAspect="1"/>
          </p:cNvPicPr>
          <p:nvPr/>
        </p:nvPicPr>
        <p:blipFill>
          <a:blip r:embed="rId6"/>
          <a:stretch>
            <a:fillRect/>
          </a:stretch>
        </p:blipFill>
        <p:spPr>
          <a:xfrm>
            <a:off x="6045200" y="5068461"/>
            <a:ext cx="3969657" cy="886676"/>
          </a:xfrm>
          <a:prstGeom prst="rect">
            <a:avLst/>
          </a:prstGeom>
        </p:spPr>
      </p:pic>
      <p:sp>
        <p:nvSpPr>
          <p:cNvPr id="12" name="Rectangle 11">
            <a:extLst>
              <a:ext uri="{FF2B5EF4-FFF2-40B4-BE49-F238E27FC236}">
                <a16:creationId xmlns:a16="http://schemas.microsoft.com/office/drawing/2014/main" id="{C678AF9E-C171-4E7E-BB18-2A288A249F70}"/>
              </a:ext>
            </a:extLst>
          </p:cNvPr>
          <p:cNvSpPr/>
          <p:nvPr/>
        </p:nvSpPr>
        <p:spPr>
          <a:xfrm>
            <a:off x="7235371" y="5308599"/>
            <a:ext cx="174172" cy="5370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5510532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763AF5F-1306-4DA5-8EB1-E41E454E8C62}"/>
              </a:ext>
            </a:extLst>
          </p:cNvPr>
          <p:cNvSpPr>
            <a:spLocks noGrp="1"/>
          </p:cNvSpPr>
          <p:nvPr>
            <p:ph type="title"/>
          </p:nvPr>
        </p:nvSpPr>
        <p:spPr>
          <a:xfrm>
            <a:off x="696911" y="380146"/>
            <a:ext cx="10798094" cy="848988"/>
          </a:xfrm>
        </p:spPr>
        <p:txBody>
          <a:bodyPr>
            <a:normAutofit/>
          </a:bodyPr>
          <a:lstStyle/>
          <a:p>
            <a:r>
              <a:rPr lang="fr-FR"/>
              <a:t>Mesurer la dangerosité globale</a:t>
            </a:r>
          </a:p>
        </p:txBody>
      </p:sp>
      <p:sp>
        <p:nvSpPr>
          <p:cNvPr id="3" name="Espace réservé du contenu 2">
            <a:extLst>
              <a:ext uri="{FF2B5EF4-FFF2-40B4-BE49-F238E27FC236}">
                <a16:creationId xmlns:a16="http://schemas.microsoft.com/office/drawing/2014/main" id="{A5B41DB1-D6E8-4486-BA28-F8A77E58A3F2}"/>
              </a:ext>
            </a:extLst>
          </p:cNvPr>
          <p:cNvSpPr>
            <a:spLocks noGrp="1"/>
          </p:cNvSpPr>
          <p:nvPr>
            <p:ph idx="1"/>
          </p:nvPr>
        </p:nvSpPr>
        <p:spPr>
          <a:xfrm>
            <a:off x="472829" y="1465951"/>
            <a:ext cx="10540273" cy="4941887"/>
          </a:xfrm>
        </p:spPr>
        <p:txBody>
          <a:bodyPr vert="horz" lIns="91440" tIns="45720" rIns="91440" bIns="45720" rtlCol="0" anchor="t">
            <a:normAutofit/>
          </a:bodyPr>
          <a:lstStyle/>
          <a:p>
            <a:pPr algn="just"/>
            <a:r>
              <a:rPr lang="fr-FR"/>
              <a:t>Principe : Le foot est un sport collectif, chaque joueur a un impact/contribution sur le résultat final </a:t>
            </a:r>
            <a:endParaRPr lang="fr-FR" spc="0">
              <a:solidFill>
                <a:srgbClr val="262626"/>
              </a:solidFill>
              <a:ea typeface="+mn-lt"/>
              <a:cs typeface="+mn-lt"/>
            </a:endParaRPr>
          </a:p>
          <a:p>
            <a:pPr lvl="1" algn="just"/>
            <a:r>
              <a:rPr lang="fr-FR" spc="0">
                <a:solidFill>
                  <a:srgbClr val="262626"/>
                </a:solidFill>
                <a:ea typeface="+mn-lt"/>
                <a:cs typeface="+mn-lt"/>
              </a:rPr>
              <a:t>Le joueur qui inscrit un but n'est pas forcément le joueur qui a produit le plus de valeur lors d'une séquence </a:t>
            </a:r>
          </a:p>
          <a:p>
            <a:pPr lvl="1" algn="just"/>
            <a:r>
              <a:rPr lang="fr-FR" spc="10">
                <a:solidFill>
                  <a:srgbClr val="000000"/>
                </a:solidFill>
                <a:ea typeface="+mn-lt"/>
                <a:cs typeface="+mn-lt"/>
              </a:rPr>
              <a:t>Sous-estimation des contributions défensives</a:t>
            </a:r>
          </a:p>
          <a:p>
            <a:pPr lvl="1" algn="just"/>
            <a:r>
              <a:rPr lang="fr-FR" spc="10">
                <a:solidFill>
                  <a:srgbClr val="000000"/>
                </a:solidFill>
              </a:rPr>
              <a:t>Importance du jeu sans ballon (création d'espace)</a:t>
            </a:r>
          </a:p>
          <a:p>
            <a:pPr algn="just">
              <a:buFont typeface="Arial" pitchFamily="18" charset="2"/>
              <a:buChar char="•"/>
            </a:pPr>
            <a:r>
              <a:rPr lang="fr-FR">
                <a:solidFill>
                  <a:srgbClr val="000000"/>
                </a:solidFill>
              </a:rPr>
              <a:t>Des mesures commencent à exister mais ne se basent que sur des </a:t>
            </a:r>
            <a:r>
              <a:rPr lang="fr-FR" err="1">
                <a:solidFill>
                  <a:srgbClr val="000000"/>
                </a:solidFill>
              </a:rPr>
              <a:t>events</a:t>
            </a:r>
            <a:r>
              <a:rPr lang="fr-FR">
                <a:solidFill>
                  <a:srgbClr val="000000"/>
                </a:solidFill>
              </a:rPr>
              <a:t> (et donc sur la balle)</a:t>
            </a:r>
          </a:p>
          <a:p>
            <a:pPr lvl="1" algn="just"/>
            <a:r>
              <a:rPr lang="fr-FR" spc="10" err="1">
                <a:solidFill>
                  <a:srgbClr val="000000"/>
                </a:solidFill>
              </a:rPr>
              <a:t>xT</a:t>
            </a:r>
            <a:r>
              <a:rPr lang="fr-FR" spc="10">
                <a:solidFill>
                  <a:srgbClr val="000000"/>
                </a:solidFill>
              </a:rPr>
              <a:t> (</a:t>
            </a:r>
            <a:r>
              <a:rPr lang="fr-FR" spc="10" err="1">
                <a:solidFill>
                  <a:srgbClr val="000000"/>
                </a:solidFill>
              </a:rPr>
              <a:t>eXpected</a:t>
            </a:r>
            <a:r>
              <a:rPr lang="fr-FR" spc="10">
                <a:solidFill>
                  <a:srgbClr val="000000"/>
                </a:solidFill>
              </a:rPr>
              <a:t> </a:t>
            </a:r>
            <a:r>
              <a:rPr lang="fr-FR" spc="10" err="1">
                <a:solidFill>
                  <a:srgbClr val="000000"/>
                </a:solidFill>
              </a:rPr>
              <a:t>Threat</a:t>
            </a:r>
            <a:r>
              <a:rPr lang="fr-FR" spc="10">
                <a:solidFill>
                  <a:srgbClr val="000000"/>
                </a:solidFill>
              </a:rPr>
              <a:t>)</a:t>
            </a:r>
          </a:p>
          <a:p>
            <a:pPr lvl="1" algn="just"/>
            <a:r>
              <a:rPr lang="fr-FR">
                <a:solidFill>
                  <a:srgbClr val="000000"/>
                </a:solidFill>
              </a:rPr>
              <a:t>VAEP </a:t>
            </a:r>
            <a:endParaRPr lang="fr-FR" spc="10">
              <a:solidFill>
                <a:srgbClr val="000000"/>
              </a:solidFill>
            </a:endParaRPr>
          </a:p>
          <a:p>
            <a:pPr lvl="1" algn="just"/>
            <a:endParaRPr lang="fr-FR">
              <a:solidFill>
                <a:srgbClr val="000000"/>
              </a:solidFill>
            </a:endParaRPr>
          </a:p>
          <a:p>
            <a:pPr marL="0" indent="0" algn="just">
              <a:buNone/>
            </a:pPr>
            <a:r>
              <a:rPr lang="fr-FR" b="1" spc="0">
                <a:solidFill>
                  <a:srgbClr val="000000"/>
                </a:solidFill>
              </a:rPr>
              <a:t>Objectif : Combiner des données de </a:t>
            </a:r>
            <a:r>
              <a:rPr lang="fr-FR" b="1" spc="0" err="1">
                <a:solidFill>
                  <a:srgbClr val="000000"/>
                </a:solidFill>
              </a:rPr>
              <a:t>tracking</a:t>
            </a:r>
            <a:r>
              <a:rPr lang="fr-FR" b="1" spc="0">
                <a:solidFill>
                  <a:srgbClr val="000000"/>
                </a:solidFill>
              </a:rPr>
              <a:t> et des </a:t>
            </a:r>
            <a:r>
              <a:rPr lang="fr-FR" b="1" spc="0" err="1">
                <a:solidFill>
                  <a:srgbClr val="000000"/>
                </a:solidFill>
              </a:rPr>
              <a:t>events</a:t>
            </a:r>
            <a:r>
              <a:rPr lang="fr-FR" b="1" spc="0">
                <a:solidFill>
                  <a:srgbClr val="000000"/>
                </a:solidFill>
              </a:rPr>
              <a:t> pour mesurer la contribution offensive ou défensive de tous les joueurs d'une équipe afin de déterminer la dangerosité d'une séquence</a:t>
            </a:r>
            <a:endParaRPr lang="fr-FR" spc="0">
              <a:solidFill>
                <a:srgbClr val="000000"/>
              </a:solidFill>
            </a:endParaRPr>
          </a:p>
        </p:txBody>
      </p:sp>
    </p:spTree>
    <p:extLst>
      <p:ext uri="{BB962C8B-B14F-4D97-AF65-F5344CB8AC3E}">
        <p14:creationId xmlns:p14="http://schemas.microsoft.com/office/powerpoint/2010/main" val="16113253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Rectangle 8">
            <a:extLst>
              <a:ext uri="{FF2B5EF4-FFF2-40B4-BE49-F238E27FC236}">
                <a16:creationId xmlns:a16="http://schemas.microsoft.com/office/drawing/2014/main" id="{C75470D1-A9BC-450A-94B8-E09E222C0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Rectangle 10">
            <a:extLst>
              <a:ext uri="{FF2B5EF4-FFF2-40B4-BE49-F238E27FC236}">
                <a16:creationId xmlns:a16="http://schemas.microsoft.com/office/drawing/2014/main" id="{47B6C8D7-0EB7-4F01-BC86-9C07A9255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193473"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entury Schoolbook" panose="02040604050505020304"/>
              <a:ea typeface="+mn-ea"/>
              <a:cs typeface="+mn-cs"/>
            </a:endParaRPr>
          </a:p>
        </p:txBody>
      </p:sp>
      <p:pic>
        <p:nvPicPr>
          <p:cNvPr id="4" name="Image 4" descr="Une image contenant texte, personne, groupe&#10;&#10;Description générée automatiquement">
            <a:extLst>
              <a:ext uri="{FF2B5EF4-FFF2-40B4-BE49-F238E27FC236}">
                <a16:creationId xmlns:a16="http://schemas.microsoft.com/office/drawing/2014/main" id="{0AE0A964-1DEB-406F-B3C7-2879FA378774}"/>
              </a:ext>
            </a:extLst>
          </p:cNvPr>
          <p:cNvPicPr>
            <a:picLocks noChangeAspect="1"/>
          </p:cNvPicPr>
          <p:nvPr/>
        </p:nvPicPr>
        <p:blipFill rotWithShape="1">
          <a:blip r:embed="rId2"/>
          <a:srcRect l="26598" r="6730"/>
          <a:stretch/>
        </p:blipFill>
        <p:spPr>
          <a:xfrm>
            <a:off x="3200170" y="10"/>
            <a:ext cx="8092670" cy="6857990"/>
          </a:xfrm>
          <a:prstGeom prst="rect">
            <a:avLst/>
          </a:prstGeom>
        </p:spPr>
      </p:pic>
      <p:sp>
        <p:nvSpPr>
          <p:cNvPr id="8" name="Rectangle 12">
            <a:extLst>
              <a:ext uri="{FF2B5EF4-FFF2-40B4-BE49-F238E27FC236}">
                <a16:creationId xmlns:a16="http://schemas.microsoft.com/office/drawing/2014/main" id="{28DDB9CF-8DB8-4CBE-ACC0-683555BD9D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00170" y="0"/>
            <a:ext cx="8092670" cy="6858000"/>
          </a:xfrm>
          <a:prstGeom prst="rect">
            <a:avLst/>
          </a:prstGeom>
          <a:solidFill>
            <a:srgbClr val="00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entury Schoolbook" panose="02040604050505020304"/>
              <a:ea typeface="+mn-ea"/>
              <a:cs typeface="+mn-cs"/>
            </a:endParaRPr>
          </a:p>
        </p:txBody>
      </p:sp>
      <p:sp>
        <p:nvSpPr>
          <p:cNvPr id="2" name="Titre 1">
            <a:extLst>
              <a:ext uri="{FF2B5EF4-FFF2-40B4-BE49-F238E27FC236}">
                <a16:creationId xmlns:a16="http://schemas.microsoft.com/office/drawing/2014/main" id="{21DE1153-3A56-49C9-AE04-1500CF557139}"/>
              </a:ext>
            </a:extLst>
          </p:cNvPr>
          <p:cNvSpPr>
            <a:spLocks noGrp="1"/>
          </p:cNvSpPr>
          <p:nvPr>
            <p:ph type="title"/>
          </p:nvPr>
        </p:nvSpPr>
        <p:spPr>
          <a:xfrm>
            <a:off x="643467" y="228600"/>
            <a:ext cx="5452533" cy="6390564"/>
          </a:xfrm>
        </p:spPr>
        <p:txBody>
          <a:bodyPr vert="horz" lIns="91440" tIns="45720" rIns="91440" bIns="45720" rtlCol="0" anchor="ctr">
            <a:normAutofit/>
          </a:bodyPr>
          <a:lstStyle/>
          <a:p>
            <a:r>
              <a:rPr lang="en-US" sz="4000">
                <a:solidFill>
                  <a:srgbClr val="FFFFFF"/>
                </a:solidFill>
              </a:rPr>
              <a:t>Datasets et visualisation</a:t>
            </a:r>
          </a:p>
        </p:txBody>
      </p:sp>
    </p:spTree>
    <p:extLst>
      <p:ext uri="{BB962C8B-B14F-4D97-AF65-F5344CB8AC3E}">
        <p14:creationId xmlns:p14="http://schemas.microsoft.com/office/powerpoint/2010/main" val="35217830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36A4BC8-82B8-487D-9A0D-7DFDA14588E4}"/>
              </a:ext>
            </a:extLst>
          </p:cNvPr>
          <p:cNvSpPr>
            <a:spLocks noGrp="1"/>
          </p:cNvSpPr>
          <p:nvPr>
            <p:ph type="title"/>
          </p:nvPr>
        </p:nvSpPr>
        <p:spPr>
          <a:xfrm>
            <a:off x="595122" y="3810"/>
            <a:ext cx="9692640" cy="668337"/>
          </a:xfrm>
        </p:spPr>
        <p:txBody>
          <a:bodyPr>
            <a:normAutofit fontScale="90000"/>
          </a:bodyPr>
          <a:lstStyle/>
          <a:p>
            <a:r>
              <a:rPr lang="fr-FR" err="1"/>
              <a:t>Datasets</a:t>
            </a:r>
            <a:r>
              <a:rPr lang="fr-FR"/>
              <a:t> utilisés </a:t>
            </a:r>
          </a:p>
        </p:txBody>
      </p:sp>
      <p:sp>
        <p:nvSpPr>
          <p:cNvPr id="18" name="ZoneTexte 17">
            <a:extLst>
              <a:ext uri="{FF2B5EF4-FFF2-40B4-BE49-F238E27FC236}">
                <a16:creationId xmlns:a16="http://schemas.microsoft.com/office/drawing/2014/main" id="{D01467FE-57FF-45D3-BF10-1110F1F9BC12}"/>
              </a:ext>
            </a:extLst>
          </p:cNvPr>
          <p:cNvSpPr txBox="1"/>
          <p:nvPr/>
        </p:nvSpPr>
        <p:spPr>
          <a:xfrm>
            <a:off x="551541" y="928912"/>
            <a:ext cx="10181772"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buChar char="•"/>
            </a:pPr>
            <a:r>
              <a:rPr lang="fr-FR">
                <a:cs typeface="Arial"/>
              </a:rPr>
              <a:t>Nous avions à notre disposition deux types de </a:t>
            </a:r>
            <a:r>
              <a:rPr lang="fr-FR" err="1">
                <a:cs typeface="Arial"/>
              </a:rPr>
              <a:t>datasets</a:t>
            </a:r>
            <a:r>
              <a:rPr lang="fr-FR">
                <a:cs typeface="Arial"/>
              </a:rPr>
              <a:t> : </a:t>
            </a:r>
          </a:p>
          <a:p>
            <a:pPr lvl="1" algn="just">
              <a:buChar char="•"/>
            </a:pPr>
            <a:r>
              <a:rPr lang="fr-FR" err="1">
                <a:cs typeface="Arial"/>
              </a:rPr>
              <a:t>Tracking</a:t>
            </a:r>
            <a:r>
              <a:rPr lang="fr-FR">
                <a:cs typeface="Arial"/>
              </a:rPr>
              <a:t> (suit la position des joueurs en fonction du temps) --&gt; </a:t>
            </a:r>
            <a:r>
              <a:rPr lang="fr-FR">
                <a:cs typeface="Arial"/>
                <a:hlinkClick r:id="rId2"/>
              </a:rPr>
              <a:t>SkillCorner</a:t>
            </a:r>
            <a:r>
              <a:rPr lang="fr-FR">
                <a:cs typeface="Arial"/>
              </a:rPr>
              <a:t> et </a:t>
            </a:r>
            <a:r>
              <a:rPr lang="fr-FR">
                <a:cs typeface="Arial"/>
                <a:hlinkClick r:id="rId3"/>
              </a:rPr>
              <a:t>Métrica</a:t>
            </a:r>
            <a:endParaRPr lang="fr-FR">
              <a:cs typeface="Arial"/>
            </a:endParaRPr>
          </a:p>
          <a:p>
            <a:pPr lvl="1" algn="just">
              <a:buChar char="•"/>
            </a:pPr>
            <a:r>
              <a:rPr lang="fr-FR">
                <a:cs typeface="Arial"/>
              </a:rPr>
              <a:t>Events (suit l'évolution de la balle) --&gt; </a:t>
            </a:r>
            <a:r>
              <a:rPr lang="fr-FR">
                <a:cs typeface="Arial"/>
                <a:hlinkClick r:id="rId4"/>
              </a:rPr>
              <a:t>StatsBomb</a:t>
            </a:r>
            <a:r>
              <a:rPr lang="fr-FR">
                <a:cs typeface="Arial"/>
              </a:rPr>
              <a:t>, </a:t>
            </a:r>
            <a:r>
              <a:rPr lang="fr-FR">
                <a:cs typeface="Arial"/>
                <a:hlinkClick r:id="rId5"/>
              </a:rPr>
              <a:t>WyScout</a:t>
            </a:r>
            <a:r>
              <a:rPr lang="fr-FR">
                <a:cs typeface="Arial"/>
              </a:rPr>
              <a:t> et </a:t>
            </a:r>
            <a:r>
              <a:rPr lang="fr-FR">
                <a:cs typeface="Arial"/>
                <a:hlinkClick r:id="rId3"/>
              </a:rPr>
              <a:t>Métrica</a:t>
            </a:r>
          </a:p>
        </p:txBody>
      </p:sp>
      <p:pic>
        <p:nvPicPr>
          <p:cNvPr id="24" name="Image 24">
            <a:extLst>
              <a:ext uri="{FF2B5EF4-FFF2-40B4-BE49-F238E27FC236}">
                <a16:creationId xmlns:a16="http://schemas.microsoft.com/office/drawing/2014/main" id="{C5BB3ED6-328F-4B75-AB8B-D59538A95BCF}"/>
              </a:ext>
            </a:extLst>
          </p:cNvPr>
          <p:cNvPicPr>
            <a:picLocks noChangeAspect="1"/>
          </p:cNvPicPr>
          <p:nvPr/>
        </p:nvPicPr>
        <p:blipFill>
          <a:blip r:embed="rId6"/>
          <a:stretch>
            <a:fillRect/>
          </a:stretch>
        </p:blipFill>
        <p:spPr>
          <a:xfrm>
            <a:off x="333829" y="3244149"/>
            <a:ext cx="4644571" cy="717212"/>
          </a:xfrm>
          <a:prstGeom prst="rect">
            <a:avLst/>
          </a:prstGeom>
        </p:spPr>
      </p:pic>
      <p:sp>
        <p:nvSpPr>
          <p:cNvPr id="25" name="ZoneTexte 1">
            <a:extLst>
              <a:ext uri="{FF2B5EF4-FFF2-40B4-BE49-F238E27FC236}">
                <a16:creationId xmlns:a16="http://schemas.microsoft.com/office/drawing/2014/main" id="{5D857AE4-35D5-45A2-8769-100A67D6E781}"/>
              </a:ext>
            </a:extLst>
          </p:cNvPr>
          <p:cNvSpPr txBox="1"/>
          <p:nvPr/>
        </p:nvSpPr>
        <p:spPr>
          <a:xfrm>
            <a:off x="296183" y="3995057"/>
            <a:ext cx="5062763"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fr-FR" i="1" err="1"/>
              <a:t>Metrica</a:t>
            </a:r>
            <a:r>
              <a:rPr lang="fr-FR" i="1"/>
              <a:t> </a:t>
            </a:r>
            <a:r>
              <a:rPr lang="fr-FR" i="1" err="1"/>
              <a:t>tracking</a:t>
            </a:r>
            <a:r>
              <a:rPr lang="fr-FR" i="1"/>
              <a:t> (</a:t>
            </a:r>
            <a:r>
              <a:rPr lang="fr-FR" i="1" err="1"/>
              <a:t>dataframe</a:t>
            </a:r>
            <a:r>
              <a:rPr lang="fr-FR" i="1"/>
              <a:t>)</a:t>
            </a:r>
          </a:p>
        </p:txBody>
      </p:sp>
      <p:sp>
        <p:nvSpPr>
          <p:cNvPr id="27" name="ZoneTexte 1">
            <a:extLst>
              <a:ext uri="{FF2B5EF4-FFF2-40B4-BE49-F238E27FC236}">
                <a16:creationId xmlns:a16="http://schemas.microsoft.com/office/drawing/2014/main" id="{865D76B7-2413-49AE-9F68-1118A7DDA8EF}"/>
              </a:ext>
            </a:extLst>
          </p:cNvPr>
          <p:cNvSpPr txBox="1"/>
          <p:nvPr/>
        </p:nvSpPr>
        <p:spPr>
          <a:xfrm>
            <a:off x="175986" y="5837464"/>
            <a:ext cx="4542971" cy="646331"/>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fr-FR" i="1"/>
              <a:t> </a:t>
            </a:r>
            <a:r>
              <a:rPr lang="fr-FR" i="1" err="1"/>
              <a:t>SkillCorner</a:t>
            </a:r>
            <a:r>
              <a:rPr lang="fr-FR" i="1"/>
              <a:t> (liste de dictionnaires correspondant à une frame)</a:t>
            </a:r>
          </a:p>
        </p:txBody>
      </p:sp>
      <p:pic>
        <p:nvPicPr>
          <p:cNvPr id="28" name="Image 28" descr="Une image contenant texte&#10;&#10;Description générée automatiquement">
            <a:extLst>
              <a:ext uri="{FF2B5EF4-FFF2-40B4-BE49-F238E27FC236}">
                <a16:creationId xmlns:a16="http://schemas.microsoft.com/office/drawing/2014/main" id="{329E2DAD-B805-4597-9827-ABEEAB5CA763}"/>
              </a:ext>
            </a:extLst>
          </p:cNvPr>
          <p:cNvPicPr>
            <a:picLocks noChangeAspect="1"/>
          </p:cNvPicPr>
          <p:nvPr/>
        </p:nvPicPr>
        <p:blipFill>
          <a:blip r:embed="rId7"/>
          <a:stretch>
            <a:fillRect/>
          </a:stretch>
        </p:blipFill>
        <p:spPr>
          <a:xfrm>
            <a:off x="297543" y="4757133"/>
            <a:ext cx="4252685" cy="1000060"/>
          </a:xfrm>
          <a:prstGeom prst="rect">
            <a:avLst/>
          </a:prstGeom>
        </p:spPr>
      </p:pic>
      <p:sp>
        <p:nvSpPr>
          <p:cNvPr id="29" name="Espace réservé du contenu 3">
            <a:extLst>
              <a:ext uri="{FF2B5EF4-FFF2-40B4-BE49-F238E27FC236}">
                <a16:creationId xmlns:a16="http://schemas.microsoft.com/office/drawing/2014/main" id="{B04DC399-CDAE-4732-86CD-FAD80814377F}"/>
              </a:ext>
            </a:extLst>
          </p:cNvPr>
          <p:cNvSpPr>
            <a:spLocks noGrp="1"/>
          </p:cNvSpPr>
          <p:nvPr/>
        </p:nvSpPr>
        <p:spPr>
          <a:xfrm>
            <a:off x="5937795" y="2706460"/>
            <a:ext cx="5039359" cy="3770766"/>
          </a:xfrm>
          <a:prstGeom prst="rect">
            <a:avLst/>
          </a:prstGeom>
        </p:spPr>
        <p:txBody>
          <a:bodyPr vert="horz" lIns="91440" tIns="45720" rIns="91440" bIns="45720" rtlCol="0" anchor="t">
            <a:norm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r>
              <a:rPr lang="fr-FR" b="1"/>
              <a:t>Contraintes</a:t>
            </a:r>
            <a:r>
              <a:rPr lang="fr-FR"/>
              <a:t> :</a:t>
            </a:r>
          </a:p>
          <a:p>
            <a:pPr lvl="1"/>
            <a:r>
              <a:rPr lang="fr-FR" sz="1800" spc="10">
                <a:solidFill>
                  <a:srgbClr val="000000"/>
                </a:solidFill>
              </a:rPr>
              <a:t>Peu de données de </a:t>
            </a:r>
            <a:r>
              <a:rPr lang="fr-FR" sz="1800" spc="10" err="1">
                <a:solidFill>
                  <a:srgbClr val="000000"/>
                </a:solidFill>
              </a:rPr>
              <a:t>tracking</a:t>
            </a:r>
            <a:r>
              <a:rPr lang="fr-FR" sz="1800" spc="10">
                <a:solidFill>
                  <a:srgbClr val="000000"/>
                </a:solidFill>
              </a:rPr>
              <a:t> disponibles en accès libre</a:t>
            </a:r>
          </a:p>
          <a:p>
            <a:pPr lvl="1"/>
            <a:r>
              <a:rPr lang="fr-FR" sz="1800" spc="10">
                <a:solidFill>
                  <a:srgbClr val="000000"/>
                </a:solidFill>
              </a:rPr>
              <a:t>Données de </a:t>
            </a:r>
            <a:r>
              <a:rPr lang="fr-FR" sz="1800" spc="10" err="1">
                <a:solidFill>
                  <a:srgbClr val="000000"/>
                </a:solidFill>
              </a:rPr>
              <a:t>tracking</a:t>
            </a:r>
            <a:r>
              <a:rPr lang="fr-FR" sz="1800" spc="10">
                <a:solidFill>
                  <a:srgbClr val="000000"/>
                </a:solidFill>
              </a:rPr>
              <a:t> avec beaucoup de valeurs nulles (data </a:t>
            </a:r>
            <a:r>
              <a:rPr lang="fr-FR" sz="1800" spc="10" err="1">
                <a:solidFill>
                  <a:srgbClr val="000000"/>
                </a:solidFill>
              </a:rPr>
              <a:t>cleaning</a:t>
            </a:r>
            <a:r>
              <a:rPr lang="fr-FR" sz="1800" spc="10">
                <a:solidFill>
                  <a:srgbClr val="000000"/>
                </a:solidFill>
              </a:rPr>
              <a:t>)</a:t>
            </a:r>
          </a:p>
          <a:p>
            <a:pPr lvl="1"/>
            <a:r>
              <a:rPr lang="fr-FR" sz="1800" spc="10">
                <a:solidFill>
                  <a:srgbClr val="000000"/>
                </a:solidFill>
              </a:rPr>
              <a:t>Plusieurs fichiers par fournisseur</a:t>
            </a:r>
          </a:p>
          <a:p>
            <a:pPr lvl="1"/>
            <a:r>
              <a:rPr lang="fr-FR" sz="1800" spc="10">
                <a:solidFill>
                  <a:srgbClr val="000000"/>
                </a:solidFill>
              </a:rPr>
              <a:t>Les formats utilisés par les fournisseurs sont différents (data </a:t>
            </a:r>
            <a:r>
              <a:rPr lang="fr-FR" sz="1800" spc="10" err="1">
                <a:solidFill>
                  <a:srgbClr val="000000"/>
                </a:solidFill>
              </a:rPr>
              <a:t>processing</a:t>
            </a:r>
            <a:r>
              <a:rPr lang="fr-FR" sz="1800" spc="10">
                <a:solidFill>
                  <a:srgbClr val="000000"/>
                </a:solidFill>
              </a:rPr>
              <a:t> important), même parfois au sein d'un même fournisseur !</a:t>
            </a:r>
          </a:p>
          <a:p>
            <a:pPr lvl="1"/>
            <a:endParaRPr lang="fr-FR" spc="10">
              <a:solidFill>
                <a:srgbClr val="000000"/>
              </a:solidFill>
            </a:endParaRPr>
          </a:p>
        </p:txBody>
      </p:sp>
      <p:pic>
        <p:nvPicPr>
          <p:cNvPr id="30" name="Image 30" descr="Une image contenant table&#10;&#10;Description générée automatiquement">
            <a:extLst>
              <a:ext uri="{FF2B5EF4-FFF2-40B4-BE49-F238E27FC236}">
                <a16:creationId xmlns:a16="http://schemas.microsoft.com/office/drawing/2014/main" id="{7F53BE8A-A910-40E2-8B0F-A6E1A605AECF}"/>
              </a:ext>
            </a:extLst>
          </p:cNvPr>
          <p:cNvPicPr>
            <a:picLocks noChangeAspect="1"/>
          </p:cNvPicPr>
          <p:nvPr/>
        </p:nvPicPr>
        <p:blipFill>
          <a:blip r:embed="rId8"/>
          <a:stretch>
            <a:fillRect/>
          </a:stretch>
        </p:blipFill>
        <p:spPr>
          <a:xfrm>
            <a:off x="333829" y="2152613"/>
            <a:ext cx="5283200" cy="575619"/>
          </a:xfrm>
          <a:prstGeom prst="rect">
            <a:avLst/>
          </a:prstGeom>
        </p:spPr>
      </p:pic>
      <p:sp>
        <p:nvSpPr>
          <p:cNvPr id="31" name="ZoneTexte 1">
            <a:extLst>
              <a:ext uri="{FF2B5EF4-FFF2-40B4-BE49-F238E27FC236}">
                <a16:creationId xmlns:a16="http://schemas.microsoft.com/office/drawing/2014/main" id="{C62D0BF1-053A-49CF-A8A0-0B0272CE2CEA}"/>
              </a:ext>
            </a:extLst>
          </p:cNvPr>
          <p:cNvSpPr txBox="1"/>
          <p:nvPr/>
        </p:nvSpPr>
        <p:spPr>
          <a:xfrm>
            <a:off x="593725" y="2710542"/>
            <a:ext cx="5062763"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fr-FR" i="1" err="1"/>
              <a:t>Metrica</a:t>
            </a:r>
            <a:r>
              <a:rPr lang="fr-FR" i="1"/>
              <a:t> </a:t>
            </a:r>
            <a:r>
              <a:rPr lang="fr-FR" i="1" err="1"/>
              <a:t>events</a:t>
            </a:r>
            <a:r>
              <a:rPr lang="fr-FR" i="1"/>
              <a:t> (</a:t>
            </a:r>
            <a:r>
              <a:rPr lang="fr-FR" i="1" err="1"/>
              <a:t>dataframe</a:t>
            </a:r>
            <a:r>
              <a:rPr lang="fr-FR" i="1"/>
              <a:t>)</a:t>
            </a:r>
          </a:p>
        </p:txBody>
      </p:sp>
    </p:spTree>
    <p:extLst>
      <p:ext uri="{BB962C8B-B14F-4D97-AF65-F5344CB8AC3E}">
        <p14:creationId xmlns:p14="http://schemas.microsoft.com/office/powerpoint/2010/main" val="13519950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9AA4DE3-6389-46D8-8E33-827ED3DCBB9C}"/>
              </a:ext>
            </a:extLst>
          </p:cNvPr>
          <p:cNvSpPr>
            <a:spLocks noGrp="1"/>
          </p:cNvSpPr>
          <p:nvPr>
            <p:ph type="title"/>
          </p:nvPr>
        </p:nvSpPr>
        <p:spPr>
          <a:xfrm>
            <a:off x="1261872" y="184785"/>
            <a:ext cx="9692640" cy="735012"/>
          </a:xfrm>
        </p:spPr>
        <p:txBody>
          <a:bodyPr/>
          <a:lstStyle/>
          <a:p>
            <a:r>
              <a:rPr lang="fr-FR"/>
              <a:t>Visualisation</a:t>
            </a:r>
          </a:p>
        </p:txBody>
      </p:sp>
      <p:pic>
        <p:nvPicPr>
          <p:cNvPr id="5" name="Image 5">
            <a:extLst>
              <a:ext uri="{FF2B5EF4-FFF2-40B4-BE49-F238E27FC236}">
                <a16:creationId xmlns:a16="http://schemas.microsoft.com/office/drawing/2014/main" id="{07F8F7A2-302E-4456-A3D4-E080DC234C58}"/>
              </a:ext>
            </a:extLst>
          </p:cNvPr>
          <p:cNvPicPr>
            <a:picLocks noGrp="1" noChangeAspect="1"/>
          </p:cNvPicPr>
          <p:nvPr>
            <p:ph sz="half" idx="1"/>
          </p:nvPr>
        </p:nvPicPr>
        <p:blipFill>
          <a:blip r:embed="rId2"/>
          <a:stretch>
            <a:fillRect/>
          </a:stretch>
        </p:blipFill>
        <p:spPr>
          <a:xfrm>
            <a:off x="42672" y="1225179"/>
            <a:ext cx="6918960" cy="5558578"/>
          </a:xfrm>
        </p:spPr>
      </p:pic>
      <p:sp>
        <p:nvSpPr>
          <p:cNvPr id="4" name="Espace réservé du contenu 3">
            <a:extLst>
              <a:ext uri="{FF2B5EF4-FFF2-40B4-BE49-F238E27FC236}">
                <a16:creationId xmlns:a16="http://schemas.microsoft.com/office/drawing/2014/main" id="{4FBAACC9-08E4-4114-8218-C5F0E92A4739}"/>
              </a:ext>
            </a:extLst>
          </p:cNvPr>
          <p:cNvSpPr>
            <a:spLocks noGrp="1"/>
          </p:cNvSpPr>
          <p:nvPr>
            <p:ph sz="half" idx="2"/>
          </p:nvPr>
        </p:nvSpPr>
        <p:spPr>
          <a:xfrm>
            <a:off x="6774180" y="2105025"/>
            <a:ext cx="3832860" cy="4075112"/>
          </a:xfrm>
        </p:spPr>
        <p:txBody>
          <a:bodyPr vert="horz" lIns="91440" tIns="45720" rIns="91440" bIns="45720" rtlCol="0" anchor="t">
            <a:normAutofit/>
          </a:bodyPr>
          <a:lstStyle/>
          <a:p>
            <a:pPr marL="0" indent="0">
              <a:buNone/>
            </a:pPr>
            <a:r>
              <a:rPr lang="fr-FR"/>
              <a:t>Près de 50% des frames des données de </a:t>
            </a:r>
            <a:r>
              <a:rPr lang="fr-FR" err="1"/>
              <a:t>tracking</a:t>
            </a:r>
            <a:r>
              <a:rPr lang="fr-FR"/>
              <a:t> ne contiennent aucune donnée</a:t>
            </a:r>
          </a:p>
        </p:txBody>
      </p:sp>
    </p:spTree>
    <p:extLst>
      <p:ext uri="{BB962C8B-B14F-4D97-AF65-F5344CB8AC3E}">
        <p14:creationId xmlns:p14="http://schemas.microsoft.com/office/powerpoint/2010/main" val="5661919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9AA4DE3-6389-46D8-8E33-827ED3DCBB9C}"/>
              </a:ext>
            </a:extLst>
          </p:cNvPr>
          <p:cNvSpPr>
            <a:spLocks noGrp="1"/>
          </p:cNvSpPr>
          <p:nvPr>
            <p:ph type="title"/>
          </p:nvPr>
        </p:nvSpPr>
        <p:spPr>
          <a:xfrm>
            <a:off x="1261872" y="184785"/>
            <a:ext cx="9692640" cy="735012"/>
          </a:xfrm>
        </p:spPr>
        <p:txBody>
          <a:bodyPr/>
          <a:lstStyle/>
          <a:p>
            <a:r>
              <a:rPr lang="fr-FR"/>
              <a:t>Visualisation</a:t>
            </a:r>
          </a:p>
        </p:txBody>
      </p:sp>
      <p:pic>
        <p:nvPicPr>
          <p:cNvPr id="7" name="Image 7">
            <a:extLst>
              <a:ext uri="{FF2B5EF4-FFF2-40B4-BE49-F238E27FC236}">
                <a16:creationId xmlns:a16="http://schemas.microsoft.com/office/drawing/2014/main" id="{4829CB0B-30CD-48D9-AB93-1422210EAD72}"/>
              </a:ext>
            </a:extLst>
          </p:cNvPr>
          <p:cNvPicPr>
            <a:picLocks noGrp="1" noChangeAspect="1"/>
          </p:cNvPicPr>
          <p:nvPr>
            <p:ph sz="half" idx="1"/>
          </p:nvPr>
        </p:nvPicPr>
        <p:blipFill>
          <a:blip r:embed="rId2"/>
          <a:stretch>
            <a:fillRect/>
          </a:stretch>
        </p:blipFill>
        <p:spPr>
          <a:xfrm>
            <a:off x="318897" y="782464"/>
            <a:ext cx="10833735" cy="3100733"/>
          </a:xfrm>
        </p:spPr>
      </p:pic>
      <p:pic>
        <p:nvPicPr>
          <p:cNvPr id="10" name="Image 10">
            <a:extLst>
              <a:ext uri="{FF2B5EF4-FFF2-40B4-BE49-F238E27FC236}">
                <a16:creationId xmlns:a16="http://schemas.microsoft.com/office/drawing/2014/main" id="{94E97D6D-FB12-4498-A855-960FA39E42F9}"/>
              </a:ext>
            </a:extLst>
          </p:cNvPr>
          <p:cNvPicPr>
            <a:picLocks noChangeAspect="1"/>
          </p:cNvPicPr>
          <p:nvPr/>
        </p:nvPicPr>
        <p:blipFill>
          <a:blip r:embed="rId3"/>
          <a:stretch>
            <a:fillRect/>
          </a:stretch>
        </p:blipFill>
        <p:spPr>
          <a:xfrm>
            <a:off x="104775" y="3695549"/>
            <a:ext cx="11096625" cy="3105452"/>
          </a:xfrm>
          <a:prstGeom prst="rect">
            <a:avLst/>
          </a:prstGeom>
        </p:spPr>
      </p:pic>
    </p:spTree>
    <p:extLst>
      <p:ext uri="{BB962C8B-B14F-4D97-AF65-F5344CB8AC3E}">
        <p14:creationId xmlns:p14="http://schemas.microsoft.com/office/powerpoint/2010/main" val="24265966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9AA4DE3-6389-46D8-8E33-827ED3DCBB9C}"/>
              </a:ext>
            </a:extLst>
          </p:cNvPr>
          <p:cNvSpPr>
            <a:spLocks noGrp="1"/>
          </p:cNvSpPr>
          <p:nvPr>
            <p:ph type="title"/>
          </p:nvPr>
        </p:nvSpPr>
        <p:spPr>
          <a:xfrm>
            <a:off x="1261872" y="184785"/>
            <a:ext cx="9692640" cy="735012"/>
          </a:xfrm>
        </p:spPr>
        <p:txBody>
          <a:bodyPr/>
          <a:lstStyle/>
          <a:p>
            <a:r>
              <a:rPr lang="fr-FR"/>
              <a:t>Visualisation</a:t>
            </a:r>
          </a:p>
        </p:txBody>
      </p:sp>
      <p:sp>
        <p:nvSpPr>
          <p:cNvPr id="4" name="Espace réservé du contenu 3">
            <a:extLst>
              <a:ext uri="{FF2B5EF4-FFF2-40B4-BE49-F238E27FC236}">
                <a16:creationId xmlns:a16="http://schemas.microsoft.com/office/drawing/2014/main" id="{0D7CF4D8-7428-4E90-9478-523E33C08D95}"/>
              </a:ext>
            </a:extLst>
          </p:cNvPr>
          <p:cNvSpPr>
            <a:spLocks noGrp="1"/>
          </p:cNvSpPr>
          <p:nvPr>
            <p:ph sz="half" idx="1"/>
          </p:nvPr>
        </p:nvSpPr>
        <p:spPr>
          <a:xfrm>
            <a:off x="189057" y="986589"/>
            <a:ext cx="10897401" cy="4351337"/>
          </a:xfrm>
        </p:spPr>
        <p:txBody>
          <a:bodyPr vert="horz" lIns="91440" tIns="45720" rIns="91440" bIns="45720" rtlCol="0" anchor="t">
            <a:normAutofit/>
          </a:bodyPr>
          <a:lstStyle/>
          <a:p>
            <a:pPr marL="0" indent="0">
              <a:buNone/>
            </a:pPr>
            <a:r>
              <a:rPr lang="fr-FR">
                <a:ea typeface="+mn-lt"/>
                <a:cs typeface="+mn-lt"/>
                <a:hlinkClick r:id="rId2"/>
              </a:rPr>
              <a:t>https://1drv.ms/v/s!Anl_l3gIM1OkgcZTs85coInmRRs4HA?e=pXxKH5</a:t>
            </a:r>
            <a:endParaRPr lang="fr-FR"/>
          </a:p>
          <a:p>
            <a:pPr marL="0" indent="0">
              <a:buNone/>
            </a:pPr>
            <a:r>
              <a:rPr lang="fr-FR">
                <a:ea typeface="+mn-lt"/>
                <a:cs typeface="+mn-lt"/>
                <a:hlinkClick r:id="rId3"/>
              </a:rPr>
              <a:t>https://youtu.be/emQ7EgcM5Ws?t=20</a:t>
            </a:r>
            <a:endParaRPr lang="fr-FR">
              <a:ea typeface="+mn-lt"/>
              <a:cs typeface="+mn-lt"/>
            </a:endParaRPr>
          </a:p>
          <a:p>
            <a:pPr marL="0" indent="0">
              <a:buNone/>
            </a:pPr>
            <a:endParaRPr lang="fr-FR"/>
          </a:p>
        </p:txBody>
      </p:sp>
      <p:pic>
        <p:nvPicPr>
          <p:cNvPr id="5" name="Image 5">
            <a:extLst>
              <a:ext uri="{FF2B5EF4-FFF2-40B4-BE49-F238E27FC236}">
                <a16:creationId xmlns:a16="http://schemas.microsoft.com/office/drawing/2014/main" id="{188E7AFA-DD12-498D-8140-9E2C75DD0382}"/>
              </a:ext>
            </a:extLst>
          </p:cNvPr>
          <p:cNvPicPr>
            <a:picLocks noChangeAspect="1"/>
          </p:cNvPicPr>
          <p:nvPr/>
        </p:nvPicPr>
        <p:blipFill>
          <a:blip r:embed="rId4"/>
          <a:stretch>
            <a:fillRect/>
          </a:stretch>
        </p:blipFill>
        <p:spPr>
          <a:xfrm>
            <a:off x="7712242" y="4408989"/>
            <a:ext cx="4433853" cy="2259209"/>
          </a:xfrm>
          <a:prstGeom prst="rect">
            <a:avLst/>
          </a:prstGeom>
        </p:spPr>
      </p:pic>
      <p:pic>
        <p:nvPicPr>
          <p:cNvPr id="6" name="Image 7">
            <a:extLst>
              <a:ext uri="{FF2B5EF4-FFF2-40B4-BE49-F238E27FC236}">
                <a16:creationId xmlns:a16="http://schemas.microsoft.com/office/drawing/2014/main" id="{AA9ECB4C-DBB9-4A57-ABF7-DCCB3A3D9130}"/>
              </a:ext>
            </a:extLst>
          </p:cNvPr>
          <p:cNvPicPr>
            <a:picLocks noChangeAspect="1"/>
          </p:cNvPicPr>
          <p:nvPr/>
        </p:nvPicPr>
        <p:blipFill>
          <a:blip r:embed="rId5"/>
          <a:stretch>
            <a:fillRect/>
          </a:stretch>
        </p:blipFill>
        <p:spPr>
          <a:xfrm>
            <a:off x="192506" y="2224950"/>
            <a:ext cx="7465594" cy="4443443"/>
          </a:xfrm>
          <a:prstGeom prst="rect">
            <a:avLst/>
          </a:prstGeom>
        </p:spPr>
      </p:pic>
    </p:spTree>
    <p:extLst>
      <p:ext uri="{BB962C8B-B14F-4D97-AF65-F5344CB8AC3E}">
        <p14:creationId xmlns:p14="http://schemas.microsoft.com/office/powerpoint/2010/main" val="3110929784"/>
      </p:ext>
    </p:extLst>
  </p:cSld>
  <p:clrMapOvr>
    <a:masterClrMapping/>
  </p:clrMapOvr>
</p:sld>
</file>

<file path=ppt/theme/theme1.xml><?xml version="1.0" encoding="utf-8"?>
<a:theme xmlns:a="http://schemas.openxmlformats.org/drawingml/2006/main" name="View">
  <a:themeElements>
    <a:clrScheme name="View">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Grand écran</PresentationFormat>
  <Slides>21</Slides>
  <Notes>0</Notes>
  <HiddenSlides>0</HiddenSlides>
  <ScaleCrop>false</ScaleCrop>
  <HeadingPairs>
    <vt:vector size="4" baseType="variant">
      <vt:variant>
        <vt:lpstr>Thème</vt:lpstr>
      </vt:variant>
      <vt:variant>
        <vt:i4>1</vt:i4>
      </vt:variant>
      <vt:variant>
        <vt:lpstr>Titres des diapositives</vt:lpstr>
      </vt:variant>
      <vt:variant>
        <vt:i4>21</vt:i4>
      </vt:variant>
    </vt:vector>
  </HeadingPairs>
  <TitlesOfParts>
    <vt:vector size="22" baseType="lpstr">
      <vt:lpstr>View</vt:lpstr>
      <vt:lpstr>On Pytch dangerosity</vt:lpstr>
      <vt:lpstr>La data est de plus en plus présente dans le sport ….</vt:lpstr>
      <vt:lpstr>… mais dans le foot encore limitée</vt:lpstr>
      <vt:lpstr>Mesurer la dangerosité globale</vt:lpstr>
      <vt:lpstr>Datasets et visualisation</vt:lpstr>
      <vt:lpstr>Datasets utilisés </vt:lpstr>
      <vt:lpstr>Visualisation</vt:lpstr>
      <vt:lpstr>Visualisation</vt:lpstr>
      <vt:lpstr>Visualisation</vt:lpstr>
      <vt:lpstr>Visualisation</vt:lpstr>
      <vt:lpstr>Modélisation</vt:lpstr>
      <vt:lpstr>Principe de la modélisation</vt:lpstr>
      <vt:lpstr>Data processing</vt:lpstr>
      <vt:lpstr>xG</vt:lpstr>
      <vt:lpstr>Modèle d'interception</vt:lpstr>
      <vt:lpstr>Modélisation</vt:lpstr>
      <vt:lpstr>Modélisation</vt:lpstr>
      <vt:lpstr>Modélisation</vt:lpstr>
      <vt:lpstr>Conclusion et perspectives</vt:lpstr>
      <vt:lpstr>Perspectives</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cristina Dominguez</dc:creator>
  <cp:revision>26</cp:revision>
  <dcterms:created xsi:type="dcterms:W3CDTF">2021-10-28T20:15:22Z</dcterms:created>
  <dcterms:modified xsi:type="dcterms:W3CDTF">2021-12-20T20:31:08Z</dcterms:modified>
</cp:coreProperties>
</file>